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52"/>
  </p:notesMasterIdLst>
  <p:handoutMasterIdLst>
    <p:handoutMasterId r:id="rId53"/>
  </p:handoutMasterIdLst>
  <p:sldIdLst>
    <p:sldId id="285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36" r:id="rId32"/>
    <p:sldId id="342" r:id="rId33"/>
    <p:sldId id="343" r:id="rId34"/>
    <p:sldId id="316" r:id="rId35"/>
    <p:sldId id="317" r:id="rId36"/>
    <p:sldId id="318" r:id="rId37"/>
    <p:sldId id="319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288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2892BA-5B65-2841-A2FB-E94DA81E012A}">
          <p14:sldIdLst>
            <p14:sldId id="285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</p14:sldIdLst>
        </p14:section>
        <p14:section name="automate tasks" id="{DE4591E7-64A9-9044-B413-399A451E4501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performance" id="{C1AF21CB-135B-9F4D-9867-03A1AD451CAF}">
          <p14:sldIdLst>
            <p14:sldId id="311"/>
            <p14:sldId id="312"/>
            <p14:sldId id="313"/>
            <p14:sldId id="314"/>
            <p14:sldId id="315"/>
          </p14:sldIdLst>
        </p14:section>
        <p14:section name="Athena" id="{CF0DBA7E-6B20-0640-9571-6EBB4E2C876E}">
          <p14:sldIdLst>
            <p14:sldId id="336"/>
            <p14:sldId id="342"/>
            <p14:sldId id="343"/>
            <p14:sldId id="316"/>
            <p14:sldId id="317"/>
            <p14:sldId id="318"/>
            <p14:sldId id="319"/>
            <p14:sldId id="321"/>
          </p14:sldIdLst>
        </p14:section>
        <p14:section name="Storage management" id="{476D0681-7863-8D47-8DCF-1BE3D492BCE2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A5D"/>
    <a:srgbClr val="414042"/>
    <a:srgbClr val="DCDCDC"/>
    <a:srgbClr val="4F81BD"/>
    <a:srgbClr val="0C9B2E"/>
    <a:srgbClr val="FFFAD0"/>
    <a:srgbClr val="FFF8AE"/>
    <a:srgbClr val="FCB64C"/>
    <a:srgbClr val="FEC46F"/>
    <a:srgbClr val="FFE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5" autoAdjust="0"/>
    <p:restoredTop sz="84743" autoAdjust="0"/>
  </p:normalViewPr>
  <p:slideViewPr>
    <p:cSldViewPr snapToGrid="0" showGuides="1">
      <p:cViewPr varScale="1">
        <p:scale>
          <a:sx n="82" d="100"/>
          <a:sy n="82" d="100"/>
        </p:scale>
        <p:origin x="378" y="90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-378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6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119356217224302E-2"/>
          <c:y val="0.124273826366012"/>
          <c:w val="0.94172014277842098"/>
          <c:h val="0.70274362432500603"/>
        </c:manualLayout>
      </c:layout>
      <c:barChart>
        <c:barDir val="col"/>
        <c:grouping val="clustered"/>
        <c:varyColors val="0"/>
        <c:ser>
          <c:idx val="0"/>
          <c:order val="0"/>
          <c:tx>
            <c:v>"S3 Transfer Acceleration"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'[Chart in Microsoft PowerPoint]Asia'!$A$2:$A$52</c:f>
              <c:strCache>
                <c:ptCount val="12"/>
                <c:pt idx="0">
                  <c:v>Rio De Janeiro</c:v>
                </c:pt>
                <c:pt idx="1">
                  <c:v>Warsaw</c:v>
                </c:pt>
                <c:pt idx="2">
                  <c:v>New York</c:v>
                </c:pt>
                <c:pt idx="3">
                  <c:v>Atlanta</c:v>
                </c:pt>
                <c:pt idx="4">
                  <c:v>Madrid</c:v>
                </c:pt>
                <c:pt idx="5">
                  <c:v>Virginia</c:v>
                </c:pt>
                <c:pt idx="6">
                  <c:v>Melbourne</c:v>
                </c:pt>
                <c:pt idx="7">
                  <c:v>Paris</c:v>
                </c:pt>
                <c:pt idx="8">
                  <c:v>Los Angeles</c:v>
                </c:pt>
                <c:pt idx="9">
                  <c:v>Seattle</c:v>
                </c:pt>
                <c:pt idx="10">
                  <c:v>Tokyo</c:v>
                </c:pt>
                <c:pt idx="11">
                  <c:v>Singapore</c:v>
                </c:pt>
              </c:strCache>
              <c:extLst xmlns:c16r2="http://schemas.microsoft.com/office/drawing/2015/06/chart"/>
            </c:strRef>
          </c:cat>
          <c:val>
            <c:numRef>
              <c:f>'[Chart in Microsoft PowerPoint]Asia'!$F$2:$F$52</c:f>
              <c:numCache>
                <c:formatCode>General</c:formatCode>
                <c:ptCount val="12"/>
                <c:pt idx="0">
                  <c:v>14.11805555555555</c:v>
                </c:pt>
                <c:pt idx="1">
                  <c:v>9.6736111111110983</c:v>
                </c:pt>
                <c:pt idx="2">
                  <c:v>9.5625</c:v>
                </c:pt>
                <c:pt idx="3">
                  <c:v>7.2430555555555456</c:v>
                </c:pt>
                <c:pt idx="4">
                  <c:v>8.2569444444444446</c:v>
                </c:pt>
                <c:pt idx="5">
                  <c:v>6.3263888888888866</c:v>
                </c:pt>
                <c:pt idx="6">
                  <c:v>6.6597222222222223</c:v>
                </c:pt>
                <c:pt idx="7">
                  <c:v>6.8263888888888866</c:v>
                </c:pt>
                <c:pt idx="8">
                  <c:v>9.0625</c:v>
                </c:pt>
                <c:pt idx="9">
                  <c:v>9.0763888888888875</c:v>
                </c:pt>
                <c:pt idx="10">
                  <c:v>5.1736111111111107</c:v>
                </c:pt>
                <c:pt idx="11">
                  <c:v>4.2013888888888902</c:v>
                </c:pt>
              </c:numCache>
              <c:extLst xmlns:c16r2="http://schemas.microsoft.com/office/drawing/2015/06/chart"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81-42E4-8D11-F83D2E3FD9C4}"/>
            </c:ext>
          </c:extLst>
        </c:ser>
        <c:ser>
          <c:idx val="2"/>
          <c:order val="2"/>
          <c:tx>
            <c:v>"S3"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'[Chart in Microsoft PowerPoint]Asia'!$A$2:$A$52</c:f>
              <c:strCache>
                <c:ptCount val="12"/>
                <c:pt idx="0">
                  <c:v>Rio De Janeiro</c:v>
                </c:pt>
                <c:pt idx="1">
                  <c:v>Warsaw</c:v>
                </c:pt>
                <c:pt idx="2">
                  <c:v>New York</c:v>
                </c:pt>
                <c:pt idx="3">
                  <c:v>Atlanta</c:v>
                </c:pt>
                <c:pt idx="4">
                  <c:v>Madrid</c:v>
                </c:pt>
                <c:pt idx="5">
                  <c:v>Virginia</c:v>
                </c:pt>
                <c:pt idx="6">
                  <c:v>Melbourne</c:v>
                </c:pt>
                <c:pt idx="7">
                  <c:v>Paris</c:v>
                </c:pt>
                <c:pt idx="8">
                  <c:v>Los Angeles</c:v>
                </c:pt>
                <c:pt idx="9">
                  <c:v>Seattle</c:v>
                </c:pt>
                <c:pt idx="10">
                  <c:v>Tokyo</c:v>
                </c:pt>
                <c:pt idx="11">
                  <c:v>Singapore</c:v>
                </c:pt>
              </c:strCache>
              <c:extLst xmlns:c16r2="http://schemas.microsoft.com/office/drawing/2015/06/chart"/>
            </c:strRef>
          </c:cat>
          <c:val>
            <c:numRef>
              <c:f>'[Chart in Microsoft PowerPoint]Asia'!$H$2:$H$52</c:f>
              <c:numCache>
                <c:formatCode>General</c:formatCode>
                <c:ptCount val="12"/>
                <c:pt idx="0">
                  <c:v>32.291666666666167</c:v>
                </c:pt>
                <c:pt idx="1">
                  <c:v>28.020833333333279</c:v>
                </c:pt>
                <c:pt idx="2">
                  <c:v>19.243055555555561</c:v>
                </c:pt>
                <c:pt idx="3">
                  <c:v>18.930555555555561</c:v>
                </c:pt>
                <c:pt idx="4">
                  <c:v>16.763888888888889</c:v>
                </c:pt>
                <c:pt idx="5">
                  <c:v>16.69444444444445</c:v>
                </c:pt>
                <c:pt idx="6">
                  <c:v>15.20833333333333</c:v>
                </c:pt>
                <c:pt idx="7">
                  <c:v>15.06944444444445</c:v>
                </c:pt>
                <c:pt idx="8">
                  <c:v>14.5</c:v>
                </c:pt>
                <c:pt idx="9">
                  <c:v>11.40972222222222</c:v>
                </c:pt>
                <c:pt idx="10">
                  <c:v>6.3888888888888866</c:v>
                </c:pt>
                <c:pt idx="11">
                  <c:v>3.986111111111112</c:v>
                </c:pt>
              </c:numCache>
              <c:extLst xmlns:c16r2="http://schemas.microsoft.com/office/drawing/2015/06/chart"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781-42E4-8D11-F83D2E3FD9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945507136"/>
        <c:axId val="1945505504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"Google"</c:v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'[Chart in Microsoft PowerPoint]Asia'!$A$2:$A$52</c15:sqref>
                        </c15:formulaRef>
                      </c:ext>
                    </c:extLst>
                    <c:strCache>
                      <c:ptCount val="12"/>
                      <c:pt idx="0">
                        <c:v>Rio De Janeiro</c:v>
                      </c:pt>
                      <c:pt idx="1">
                        <c:v>Warsaw</c:v>
                      </c:pt>
                      <c:pt idx="2">
                        <c:v>New York</c:v>
                      </c:pt>
                      <c:pt idx="3">
                        <c:v>Atlanta</c:v>
                      </c:pt>
                      <c:pt idx="4">
                        <c:v>Madrid</c:v>
                      </c:pt>
                      <c:pt idx="5">
                        <c:v>Virginia</c:v>
                      </c:pt>
                      <c:pt idx="6">
                        <c:v>Melbourne</c:v>
                      </c:pt>
                      <c:pt idx="7">
                        <c:v>Paris</c:v>
                      </c:pt>
                      <c:pt idx="8">
                        <c:v>Los Angeles</c:v>
                      </c:pt>
                      <c:pt idx="9">
                        <c:v>Seattle</c:v>
                      </c:pt>
                      <c:pt idx="10">
                        <c:v>Tokyo</c:v>
                      </c:pt>
                      <c:pt idx="11">
                        <c:v>Singapore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'[Chart in Microsoft PowerPoint]Asia'!$G$2:$G$52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19</c:v>
                      </c:pt>
                      <c:pt idx="1">
                        <c:v>45.3888888888889</c:v>
                      </c:pt>
                      <c:pt idx="2">
                        <c:v>18.152777777777771</c:v>
                      </c:pt>
                      <c:pt idx="3">
                        <c:v>17.111111111111111</c:v>
                      </c:pt>
                      <c:pt idx="4">
                        <c:v>26.201388888888889</c:v>
                      </c:pt>
                      <c:pt idx="5">
                        <c:v>51.152777777777771</c:v>
                      </c:pt>
                      <c:pt idx="6">
                        <c:v>14.861111111111111</c:v>
                      </c:pt>
                      <c:pt idx="7">
                        <c:v>26.534722222222221</c:v>
                      </c:pt>
                      <c:pt idx="8">
                        <c:v>17.75694444444445</c:v>
                      </c:pt>
                      <c:pt idx="9">
                        <c:v>12.09722222222222</c:v>
                      </c:pt>
                      <c:pt idx="10">
                        <c:v>4.4027777777777777</c:v>
                      </c:pt>
                      <c:pt idx="11">
                        <c:v>4.75</c:v>
                      </c:pt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2-9781-42E4-8D11-F83D2E3FD9C4}"/>
                  </c:ext>
                </c:extLst>
              </c15:ser>
            </c15:filteredBarSeries>
          </c:ext>
        </c:extLst>
      </c:barChart>
      <c:catAx>
        <c:axId val="1945507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/>
                  <a:t>500 GB upload from these edge locations</a:t>
                </a:r>
                <a:r>
                  <a:rPr lang="en-US" sz="1400" b="1" baseline="0" dirty="0"/>
                  <a:t> </a:t>
                </a:r>
                <a:r>
                  <a:rPr lang="en-US" sz="1400" b="1" i="0" u="none" strike="noStrike" baseline="0" dirty="0">
                    <a:effectLst/>
                  </a:rPr>
                  <a:t>to a bucket in Singapore</a:t>
                </a:r>
                <a:endParaRPr lang="en-US" sz="1400" b="1" dirty="0"/>
              </a:p>
            </c:rich>
          </c:tx>
          <c:layout>
            <c:manualLayout>
              <c:xMode val="edge"/>
              <c:yMode val="edge"/>
              <c:x val="0.211130239482375"/>
              <c:y val="0.919340513087204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505504"/>
        <c:crosses val="autoZero"/>
        <c:auto val="1"/>
        <c:lblAlgn val="ctr"/>
        <c:lblOffset val="100"/>
        <c:noMultiLvlLbl val="0"/>
      </c:catAx>
      <c:valAx>
        <c:axId val="19455055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 [hrs.]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945507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0.58517</cdr:x>
      <cdr:y>0.05291</cdr:y>
    </cdr:from>
    <cdr:to>
      <cdr:x>0.70013</cdr:x>
      <cdr:y>0.11648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654360" y="211412"/>
          <a:ext cx="914400" cy="2540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050" dirty="0"/>
            <a:t>Public Internet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590FC-928E-6049-9F52-77ACBA2BA5A6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E4A45-4770-DE4B-A73B-615B02E03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72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7/13/2017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CEF68-D3D0-4773-B5B6-7B72A0AB48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61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6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5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1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97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52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60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9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48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8E3A5-B702-485A-8BB8-23C2F0B5AB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1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7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79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85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36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90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B55A8-D0DA-42BE-82EE-199D8846B5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7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67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22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36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CEF68-D3D0-4773-B5B6-7B72A0AB48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08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27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72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93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71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1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055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09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622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17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9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664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7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4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80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93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7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2017, Amazon Web Services, Inc. or its Affiliates. All rights reserved.</a:t>
            </a:r>
          </a:p>
        </p:txBody>
      </p:sp>
      <p:pic>
        <p:nvPicPr>
          <p:cNvPr id="9" name="Picture 8" descr="aws_sub-brand-logo_webinar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85" y="4684715"/>
            <a:ext cx="1495117" cy="3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ws_sub-brand-logo_webinar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85" y="4684715"/>
            <a:ext cx="1495117" cy="38716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5588" y="1710764"/>
            <a:ext cx="7776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Pre-req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28898" y="110720"/>
            <a:ext cx="822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</a:rPr>
              <a:t>What to Expect</a:t>
            </a:r>
            <a:r>
              <a:rPr lang="en-US" sz="2800" b="1" baseline="0" dirty="0">
                <a:solidFill>
                  <a:schemeClr val="tx1"/>
                </a:solidFill>
              </a:rPr>
              <a:t> from the Session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1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3747" y="1163410"/>
            <a:ext cx="8267472" cy="33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1675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aws_sub-brand-logo_webinar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85" y="4684715"/>
            <a:ext cx="1495117" cy="3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7" r:id="rId12"/>
    <p:sldLayoutId id="2147483693" r:id="rId13"/>
    <p:sldLayoutId id="214748369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6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tiff"/><Relationship Id="rId4" Type="http://schemas.openxmlformats.org/officeDocument/2006/relationships/image" Target="../media/image3.png"/><Relationship Id="rId9" Type="http://schemas.openxmlformats.org/officeDocument/2006/relationships/image" Target="../media/image1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9" y="3274542"/>
            <a:ext cx="5356846" cy="641616"/>
          </a:xfrm>
        </p:spPr>
        <p:txBody>
          <a:bodyPr>
            <a:normAutofit/>
          </a:bodyPr>
          <a:lstStyle/>
          <a:p>
            <a:r>
              <a:rPr lang="en-US" dirty="0"/>
              <a:t>Lee </a:t>
            </a:r>
            <a:r>
              <a:rPr lang="en-US" dirty="0" err="1"/>
              <a:t>Kear</a:t>
            </a:r>
            <a:endParaRPr lang="en-US" dirty="0"/>
          </a:p>
          <a:p>
            <a:r>
              <a:rPr lang="en-US" dirty="0"/>
              <a:t>Storage Specialist Solutions Architect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2017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Deep Dive on Amazon S3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" y="0"/>
            <a:ext cx="79464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0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S3 Analytics to the tools of your choice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2" descr="mage result for Amazon QuickS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59" y="1722753"/>
            <a:ext cx="1090079" cy="109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mage result for exc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78" y="1722753"/>
            <a:ext cx="1176593" cy="117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ge result for Amazon redshif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9" y="3344275"/>
            <a:ext cx="1820450" cy="9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ge result for microstrategy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04" y="3620229"/>
            <a:ext cx="2315595" cy="37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Spotfir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88" y="2040458"/>
            <a:ext cx="1446428" cy="54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age result for tableau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21" y="3248001"/>
            <a:ext cx="1710640" cy="117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0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84150"/>
            <a:ext cx="7781982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1200" y="3202452"/>
            <a:ext cx="2538437" cy="8349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32184" y="627575"/>
            <a:ext cx="1779465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16300" y="184150"/>
            <a:ext cx="1066800" cy="39262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1200" y="4140982"/>
            <a:ext cx="2538437" cy="23407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391392" y="679132"/>
            <a:ext cx="8205304" cy="446436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pPr marL="457200" indent="-457200">
              <a:buFont typeface="Wingdings" charset="2"/>
              <a:buChar char="ü"/>
            </a:pPr>
            <a:r>
              <a:rPr lang="en-US" sz="2800" b="1" dirty="0"/>
              <a:t>Pick</a:t>
            </a:r>
            <a:r>
              <a:rPr lang="en-US" sz="2800" dirty="0"/>
              <a:t> the right storage class for your use cases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b="1" dirty="0">
                <a:solidFill>
                  <a:schemeClr val="accent2"/>
                </a:solidFill>
              </a:rPr>
              <a:t>Automate </a:t>
            </a:r>
            <a:r>
              <a:rPr lang="en-US" sz="2800" dirty="0">
                <a:solidFill>
                  <a:schemeClr val="accent2"/>
                </a:solidFill>
              </a:rPr>
              <a:t>management tasks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Best practices to </a:t>
            </a:r>
            <a:r>
              <a:rPr lang="en-US" sz="2800" b="1" dirty="0">
                <a:solidFill>
                  <a:schemeClr val="accent6"/>
                </a:solidFill>
              </a:rPr>
              <a:t>optimize</a:t>
            </a:r>
            <a:r>
              <a:rPr lang="en-US" sz="2800" dirty="0">
                <a:solidFill>
                  <a:schemeClr val="accent6"/>
                </a:solidFill>
              </a:rPr>
              <a:t> S3 performance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Tools to help you </a:t>
            </a:r>
            <a:r>
              <a:rPr lang="en-US" sz="2800" b="1" dirty="0">
                <a:solidFill>
                  <a:schemeClr val="accent6"/>
                </a:solidFill>
              </a:rPr>
              <a:t>manage</a:t>
            </a:r>
            <a:r>
              <a:rPr lang="en-US" sz="2800" dirty="0">
                <a:solidFill>
                  <a:schemeClr val="accent6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44951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data management </a:t>
            </a:r>
            <a:br>
              <a:rPr lang="en-US" dirty="0"/>
            </a:br>
            <a:r>
              <a:rPr lang="en-US" dirty="0"/>
              <a:t>Lifecycle policies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29848" y="945770"/>
            <a:ext cx="5218170" cy="4083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tiering and cost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Includes two possible actions: </a:t>
            </a:r>
          </a:p>
          <a:p>
            <a:pPr lvl="1"/>
            <a:r>
              <a:rPr lang="en-US" sz="1600" dirty="0"/>
              <a:t>Transition: archives to Standard - IA or Amazon Glacier based on object age you specified</a:t>
            </a:r>
          </a:p>
          <a:p>
            <a:pPr lvl="1"/>
            <a:r>
              <a:rPr lang="en-US" sz="1600" dirty="0"/>
              <a:t>Expiration: deletes objects after specified time</a:t>
            </a:r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Actions can be combined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 policies by bucket, prefix, or tags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Set policies for current version or non-current versions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4" y="1634282"/>
            <a:ext cx="2936716" cy="1437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14" y="2747630"/>
            <a:ext cx="866256" cy="688445"/>
          </a:xfrm>
          <a:prstGeom prst="rect">
            <a:avLst/>
          </a:prstGeom>
        </p:spPr>
      </p:pic>
      <p:pic>
        <p:nvPicPr>
          <p:cNvPr id="11" name="Picture 10" descr="https://cdn1.iconfinder.com/data/icons/healthcare-research/512/temperature_low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900" y="3059490"/>
            <a:ext cx="610158" cy="61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urved Connector 11"/>
          <p:cNvCxnSpPr/>
          <p:nvPr/>
        </p:nvCxnSpPr>
        <p:spPr>
          <a:xfrm flipV="1">
            <a:off x="2309890" y="2722733"/>
            <a:ext cx="471543" cy="484524"/>
          </a:xfrm>
          <a:prstGeom prst="curvedConnector2">
            <a:avLst/>
          </a:prstGeom>
          <a:ln w="57150">
            <a:solidFill>
              <a:srgbClr val="5282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8712" y="3578658"/>
            <a:ext cx="3212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Lifecycle policies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screen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19807609">
            <a:off x="8361998" y="3229991"/>
            <a:ext cx="360190" cy="26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6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Set up a lifecycle policy on the AWS Management Console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05" y="651979"/>
            <a:ext cx="6263524" cy="430212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54156" y="3074504"/>
            <a:ext cx="5353878" cy="1828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27" y="159026"/>
            <a:ext cx="6599208" cy="51435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311964" y="3511826"/>
            <a:ext cx="5300871" cy="7023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11964" y="4380672"/>
            <a:ext cx="5300871" cy="7023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8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45" b="269"/>
          <a:stretch/>
        </p:blipFill>
        <p:spPr>
          <a:xfrm>
            <a:off x="1274836" y="132522"/>
            <a:ext cx="6623460" cy="47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your data from accidental deletes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62570" y="1714798"/>
            <a:ext cx="5216685" cy="25971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Protects from unintended user deletes or application logic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version with every upload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Easy retrieval of deleted objects and roll back to previous versions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86" y="4479287"/>
            <a:ext cx="658522" cy="658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9608" y="4623882"/>
            <a:ext cx="18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Practice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93" y="1363581"/>
            <a:ext cx="2006600" cy="1295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2700" y="972615"/>
            <a:ext cx="18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1377405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008" y="182424"/>
            <a:ext cx="8205304" cy="545192"/>
          </a:xfrm>
        </p:spPr>
        <p:txBody>
          <a:bodyPr/>
          <a:lstStyle/>
          <a:p>
            <a:r>
              <a:rPr lang="en-US" dirty="0"/>
              <a:t>Easily recover from unintended delete</a:t>
            </a:r>
            <a:br>
              <a:rPr lang="en-US" dirty="0"/>
            </a:br>
            <a:r>
              <a:rPr lang="en-US" dirty="0"/>
              <a:t>Tip: Create a recycle bin for your storage </a:t>
            </a:r>
          </a:p>
        </p:txBody>
      </p:sp>
      <p:pic>
        <p:nvPicPr>
          <p:cNvPr id="11" name="Picture 8" descr="https://cdn0.iconfinder.com/data/icons/iconico-3/1024/4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4" t="16067" r="16730" b="17646"/>
          <a:stretch/>
        </p:blipFill>
        <p:spPr bwMode="auto">
          <a:xfrm>
            <a:off x="1058980" y="2855991"/>
            <a:ext cx="1122032" cy="111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94246" y="1704975"/>
            <a:ext cx="162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Versioning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3705" y="2694342"/>
            <a:ext cx="2257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Lifecycle policy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Non-current 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expiration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765460" y="1770957"/>
            <a:ext cx="619125" cy="51879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970456" y="1704975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Recycle bin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771156" y="3127443"/>
            <a:ext cx="619125" cy="51879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088362" y="2909786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Automatic</a:t>
            </a:r>
            <a:b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</a:b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cleaning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04" y="1060024"/>
            <a:ext cx="1551924" cy="1551924"/>
          </a:xfrm>
          <a:prstGeom prst="rect">
            <a:avLst/>
          </a:prstGeom>
        </p:spPr>
      </p:pic>
      <p:pic>
        <p:nvPicPr>
          <p:cNvPr id="1026" name="Picture 2" descr="https://cdn2.iconfinder.com/data/icons/ourea-icons/256/Recycle_256x256-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09" y="1738368"/>
            <a:ext cx="634770" cy="6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86" y="4479287"/>
            <a:ext cx="658522" cy="6585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39608" y="4549796"/>
            <a:ext cx="18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Practice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29800" y="236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536548" y="2793244"/>
            <a:ext cx="8222702" cy="2171120"/>
          </a:xfrm>
          <a:prstGeom prst="roundRect">
            <a:avLst/>
          </a:prstGeom>
          <a:gradFill flip="none" rotWithShape="1"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sp>
      <p:sp>
        <p:nvSpPr>
          <p:cNvPr id="75" name="Rounded Rectangle 4"/>
          <p:cNvSpPr/>
          <p:nvPr/>
        </p:nvSpPr>
        <p:spPr>
          <a:xfrm>
            <a:off x="488446" y="2939895"/>
            <a:ext cx="8222702" cy="3148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Batches and Streams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1018" y="3487489"/>
            <a:ext cx="8325925" cy="1424463"/>
            <a:chOff x="529248" y="3509463"/>
            <a:chExt cx="8325925" cy="142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529248" y="3509463"/>
              <a:ext cx="3620228" cy="1283929"/>
              <a:chOff x="524318" y="3509463"/>
              <a:chExt cx="3620228" cy="128392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843894" y="3580668"/>
                <a:ext cx="1300652" cy="1179746"/>
                <a:chOff x="2843894" y="3036753"/>
                <a:chExt cx="1300652" cy="1179746"/>
              </a:xfrm>
            </p:grpSpPr>
            <p:pic>
              <p:nvPicPr>
                <p:cNvPr id="2052" name="Picture 4" descr="CDM_DirectConnect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51320" y="3036753"/>
                  <a:ext cx="685800" cy="685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TextBox 38"/>
                <p:cNvSpPr txBox="1"/>
                <p:nvPr/>
              </p:nvSpPr>
              <p:spPr>
                <a:xfrm>
                  <a:off x="2843894" y="3693279"/>
                  <a:ext cx="130065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AWS Direct Connect</a:t>
                  </a:r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524318" y="3509463"/>
                <a:ext cx="1300652" cy="1283929"/>
                <a:chOff x="524318" y="2965548"/>
                <a:chExt cx="1300652" cy="1283929"/>
              </a:xfrm>
            </p:grpSpPr>
            <p:pic>
              <p:nvPicPr>
                <p:cNvPr id="2054" name="Picture 6" descr="Cloud computing benefits - Stop guessing capacity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132" y="2965548"/>
                  <a:ext cx="685800" cy="685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" name="TextBox 49"/>
                <p:cNvSpPr txBox="1"/>
                <p:nvPr/>
              </p:nvSpPr>
              <p:spPr>
                <a:xfrm>
                  <a:off x="524318" y="3603147"/>
                  <a:ext cx="1300652" cy="646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00000"/>
                      </a:solidFill>
                    </a:rPr>
                    <a:t>AWS Snowball, Snowball Edge, Snowmobile</a:t>
                  </a:r>
                </a:p>
              </p:txBody>
            </p:sp>
          </p:grpSp>
        </p:grpSp>
        <p:grpSp>
          <p:nvGrpSpPr>
            <p:cNvPr id="18" name="Group 17"/>
            <p:cNvGrpSpPr/>
            <p:nvPr/>
          </p:nvGrpSpPr>
          <p:grpSpPr>
            <a:xfrm>
              <a:off x="1829900" y="3544573"/>
              <a:ext cx="5190323" cy="1389352"/>
              <a:chOff x="1577650" y="3544573"/>
              <a:chExt cx="5190323" cy="138935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906523" y="3557881"/>
                <a:ext cx="1411414" cy="1173908"/>
                <a:chOff x="4190304" y="3013966"/>
                <a:chExt cx="1411414" cy="1173908"/>
              </a:xfrm>
            </p:grpSpPr>
            <p:sp>
              <p:nvSpPr>
                <p:cNvPr id="59" name="TextBox 58"/>
                <p:cNvSpPr txBox="1"/>
                <p:nvPr/>
              </p:nvSpPr>
              <p:spPr>
                <a:xfrm>
                  <a:off x="4190304" y="3664655"/>
                  <a:ext cx="1411414" cy="523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  <a:r>
                    <a:rPr lang="en-US" sz="1400" baseline="30000" dirty="0">
                      <a:solidFill>
                        <a:srgbClr val="000000"/>
                      </a:solidFill>
                    </a:rPr>
                    <a:t>rd</a:t>
                  </a:r>
                  <a:r>
                    <a:rPr lang="en-US" sz="1400" dirty="0">
                      <a:solidFill>
                        <a:srgbClr val="000000"/>
                      </a:solidFill>
                    </a:rPr>
                    <a:t> Party Connectors</a:t>
                  </a:r>
                </a:p>
              </p:txBody>
            </p:sp>
            <p:pic>
              <p:nvPicPr>
                <p:cNvPr id="2056" name="Picture 8" descr="CDM_TechPartnerConnectors_v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3111" y="3013966"/>
                  <a:ext cx="685800" cy="685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" name="Group 8"/>
              <p:cNvGrpSpPr/>
              <p:nvPr/>
            </p:nvGrpSpPr>
            <p:grpSpPr>
              <a:xfrm>
                <a:off x="5528510" y="3557881"/>
                <a:ext cx="1239463" cy="1173908"/>
                <a:chOff x="6025128" y="3013966"/>
                <a:chExt cx="1239463" cy="1173908"/>
              </a:xfrm>
            </p:grpSpPr>
            <p:pic>
              <p:nvPicPr>
                <p:cNvPr id="64" name="Picture 4" descr="CDM_DirectConnect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12514" y="3013966"/>
                  <a:ext cx="664690" cy="685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6025128" y="3664655"/>
                  <a:ext cx="1239463" cy="523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Transfer</a:t>
                  </a:r>
                  <a:br>
                    <a:rPr lang="en-US" sz="1400" dirty="0">
                      <a:solidFill>
                        <a:srgbClr val="000000"/>
                      </a:solidFill>
                    </a:rPr>
                  </a:br>
                  <a:r>
                    <a:rPr lang="en-US" sz="1400" dirty="0">
                      <a:solidFill>
                        <a:srgbClr val="000000"/>
                      </a:solidFill>
                    </a:rPr>
                    <a:t> Acceleration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1577650" y="3544573"/>
                <a:ext cx="958948" cy="1389352"/>
                <a:chOff x="1861431" y="3122578"/>
                <a:chExt cx="958948" cy="1389352"/>
              </a:xfrm>
            </p:grpSpPr>
            <p:pic>
              <p:nvPicPr>
                <p:cNvPr id="2060" name="Picture 12" descr="CDM_StorageGateways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98005" y="3122578"/>
                  <a:ext cx="685800" cy="685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7" name="TextBox 66"/>
                <p:cNvSpPr txBox="1"/>
                <p:nvPr/>
              </p:nvSpPr>
              <p:spPr>
                <a:xfrm>
                  <a:off x="1861431" y="3773267"/>
                  <a:ext cx="958948" cy="738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AWS Storage</a:t>
                  </a:r>
                  <a:br>
                    <a:rPr lang="en-US" sz="1400" dirty="0">
                      <a:solidFill>
                        <a:srgbClr val="000000"/>
                      </a:solidFill>
                    </a:rPr>
                  </a:br>
                  <a:r>
                    <a:rPr lang="en-US" sz="1400" dirty="0">
                      <a:solidFill>
                        <a:srgbClr val="000000"/>
                      </a:solidFill>
                    </a:rPr>
                    <a:t> Gateway</a:t>
                  </a: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7009706" y="3559378"/>
              <a:ext cx="1845467" cy="1196207"/>
              <a:chOff x="6558142" y="3105717"/>
              <a:chExt cx="1845467" cy="1196207"/>
            </a:xfrm>
          </p:grpSpPr>
          <p:pic>
            <p:nvPicPr>
              <p:cNvPr id="2058" name="Picture 10" descr="CDM_KinesisFirehos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8306" y="3105717"/>
                <a:ext cx="685800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6558142" y="3778705"/>
                <a:ext cx="1845467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Amazon Kinesis Firehose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543379" y="373326"/>
            <a:ext cx="1703006" cy="2171120"/>
            <a:chOff x="2192" y="-2757200"/>
            <a:chExt cx="2267747" cy="3187089"/>
          </a:xfrm>
        </p:grpSpPr>
        <p:sp>
          <p:nvSpPr>
            <p:cNvPr id="19" name="Rounded Rectangle 18"/>
            <p:cNvSpPr/>
            <p:nvPr/>
          </p:nvSpPr>
          <p:spPr>
            <a:xfrm>
              <a:off x="2192" y="-2757200"/>
              <a:ext cx="2267747" cy="318708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2192" y="-221340"/>
              <a:ext cx="2267747" cy="4621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File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3" y="638085"/>
            <a:ext cx="915667" cy="91566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4023" y="1614580"/>
            <a:ext cx="1401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Amazon EFS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618009" y="381849"/>
            <a:ext cx="3112324" cy="2171120"/>
            <a:chOff x="3701586" y="183924"/>
            <a:chExt cx="3112324" cy="2171120"/>
          </a:xfrm>
        </p:grpSpPr>
        <p:grpSp>
          <p:nvGrpSpPr>
            <p:cNvPr id="62" name="Group 61"/>
            <p:cNvGrpSpPr/>
            <p:nvPr/>
          </p:nvGrpSpPr>
          <p:grpSpPr>
            <a:xfrm>
              <a:off x="3701586" y="183924"/>
              <a:ext cx="3112324" cy="2171120"/>
              <a:chOff x="2192" y="-2757200"/>
              <a:chExt cx="2267747" cy="318708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2192" y="-2757200"/>
                <a:ext cx="2267747" cy="318708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69" name="Rounded Rectangle 4"/>
              <p:cNvSpPr/>
              <p:nvPr/>
            </p:nvSpPr>
            <p:spPr>
              <a:xfrm>
                <a:off x="2192" y="-175514"/>
                <a:ext cx="2267747" cy="4621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08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Block</a:t>
                </a: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898940" y="1396972"/>
              <a:ext cx="14017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Amazon EBS </a:t>
              </a:r>
              <a:br>
                <a:rPr lang="en-US" sz="1400" dirty="0">
                  <a:solidFill>
                    <a:srgbClr val="000000"/>
                  </a:solidFill>
                </a:rPr>
              </a:br>
              <a:r>
                <a:rPr lang="en-US" sz="1100" dirty="0">
                  <a:solidFill>
                    <a:srgbClr val="000000"/>
                  </a:solidFill>
                </a:rPr>
                <a:t>(persistent)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634" y="524710"/>
              <a:ext cx="820330" cy="865831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401324" y="367573"/>
            <a:ext cx="3178436" cy="2171120"/>
            <a:chOff x="2394620" y="270362"/>
            <a:chExt cx="3178436" cy="2171120"/>
          </a:xfrm>
        </p:grpSpPr>
        <p:grpSp>
          <p:nvGrpSpPr>
            <p:cNvPr id="70" name="Group 69"/>
            <p:cNvGrpSpPr/>
            <p:nvPr/>
          </p:nvGrpSpPr>
          <p:grpSpPr>
            <a:xfrm>
              <a:off x="2394620" y="270362"/>
              <a:ext cx="3112324" cy="2171120"/>
              <a:chOff x="2192" y="-2757200"/>
              <a:chExt cx="2267747" cy="3187089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2192" y="-2757200"/>
                <a:ext cx="2267747" cy="318708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72" name="Rounded Rectangle 4"/>
              <p:cNvSpPr/>
              <p:nvPr/>
            </p:nvSpPr>
            <p:spPr>
              <a:xfrm>
                <a:off x="2192" y="-175514"/>
                <a:ext cx="2267747" cy="4621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08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Object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863502" y="556834"/>
              <a:ext cx="1709554" cy="1262818"/>
              <a:chOff x="2104045" y="863265"/>
              <a:chExt cx="1709554" cy="1262818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764" y="863265"/>
                <a:ext cx="943393" cy="943393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104045" y="1818306"/>
                <a:ext cx="1709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Amazon Glacier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439990" y="529917"/>
              <a:ext cx="1709554" cy="1298981"/>
              <a:chOff x="434411" y="863265"/>
              <a:chExt cx="1709554" cy="1298981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940" y="863265"/>
                <a:ext cx="972496" cy="972496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434411" y="1854469"/>
                <a:ext cx="1709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Amazon S3</a:t>
                </a:r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7340145" y="1556982"/>
            <a:ext cx="14017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Amazon EC2 Instance Store </a:t>
            </a:r>
            <a:r>
              <a:rPr lang="en-US" sz="1100" dirty="0">
                <a:solidFill>
                  <a:srgbClr val="000000"/>
                </a:solidFill>
              </a:rPr>
              <a:t>(ephemeral)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839" y="721671"/>
            <a:ext cx="820330" cy="86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59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0" y="2099473"/>
            <a:ext cx="2212565" cy="10829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2" t="20572" r="40034" b="19730"/>
          <a:stretch/>
        </p:blipFill>
        <p:spPr>
          <a:xfrm>
            <a:off x="4082111" y="1889307"/>
            <a:ext cx="315824" cy="5618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82" y="2637376"/>
            <a:ext cx="747183" cy="338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Automate with trigger-based workflow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Amazon S3 event notifications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70760" y="2881771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C00000"/>
                </a:solidFill>
              </a:rPr>
              <a:t>Events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52607" y="2071215"/>
            <a:ext cx="904993" cy="395540"/>
          </a:xfrm>
          <a:prstGeom prst="roundRect">
            <a:avLst/>
          </a:prstGeom>
          <a:noFill/>
          <a:ln w="3175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SNS topic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52607" y="2619894"/>
            <a:ext cx="904993" cy="395540"/>
          </a:xfrm>
          <a:prstGeom prst="roundRect">
            <a:avLst/>
          </a:prstGeom>
          <a:noFill/>
          <a:ln w="3175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SQS queue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752607" y="3160110"/>
            <a:ext cx="904993" cy="395540"/>
          </a:xfrm>
          <a:prstGeom prst="roundRect">
            <a:avLst/>
          </a:prstGeom>
          <a:noFill/>
          <a:ln w="3175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Lambda function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054039" y="1618464"/>
            <a:ext cx="3849252" cy="26848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151519"/>
                </a:solidFill>
              </a:rPr>
              <a:t>Notification when objects are created via PUT, POST, Copy, Multipart Upload, or DELETE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151519"/>
                </a:solidFill>
              </a:rPr>
              <a:t>Filter on prefixes and suffixes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151519"/>
                </a:solidFill>
              </a:rPr>
              <a:t>Trigger workflow with Amazon SNS, Amazon SQS, and AWS Lambda functions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18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62" y="3089727"/>
            <a:ext cx="946622" cy="4658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84" y="1980919"/>
            <a:ext cx="1183440" cy="4702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3" t="27591" r="35696" b="25089"/>
          <a:stretch/>
        </p:blipFill>
        <p:spPr>
          <a:xfrm>
            <a:off x="1387094" y="2399366"/>
            <a:ext cx="545489" cy="5348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45" y="2588653"/>
            <a:ext cx="282715" cy="28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9610" y="205979"/>
            <a:ext cx="8644783" cy="857251"/>
          </a:xfrm>
        </p:spPr>
        <p:txBody>
          <a:bodyPr>
            <a:noAutofit/>
          </a:bodyPr>
          <a:lstStyle/>
          <a:p>
            <a:r>
              <a:rPr lang="en-US" b="0" dirty="0"/>
              <a:t>Cross-region replication</a:t>
            </a:r>
            <a:br>
              <a:rPr lang="en-US" b="0" dirty="0"/>
            </a:br>
            <a:r>
              <a:rPr lang="en-US" sz="1600" b="0" i="1" dirty="0"/>
              <a:t>Automated, fast, and reliable asynchronous replication of data across AWS regions</a:t>
            </a:r>
            <a:endParaRPr lang="en-US" sz="2000" b="0" dirty="0"/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249610" y="1086890"/>
            <a:ext cx="8885631" cy="956277"/>
          </a:xfrm>
          <a:prstGeom prst="rect">
            <a:avLst/>
          </a:prstGeom>
          <a:noFill/>
          <a:ln>
            <a:noFill/>
          </a:ln>
        </p:spPr>
        <p:txBody>
          <a:bodyPr vert="horz" lIns="91440" tIns="91440" rIns="91440" bIns="9144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Compliance - store data hundreds of miles apart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Lower latency - distribute data to regional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Security - create remote replicas managed by separate AWS accounts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2272" y="2826632"/>
            <a:ext cx="6272528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How it works:</a:t>
            </a:r>
          </a:p>
          <a:p>
            <a:pPr marL="230182" indent="-23018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Only replicates new PUTs. Once configured, all new uploads into source bucket will be replicated</a:t>
            </a:r>
            <a:endParaRPr lang="en-US" sz="500" dirty="0"/>
          </a:p>
          <a:p>
            <a:pPr marL="230182" indent="-23018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Entire bucket or prefix based</a:t>
            </a:r>
            <a:endParaRPr lang="en-US" sz="500" dirty="0"/>
          </a:p>
          <a:p>
            <a:pPr marL="230182" indent="-23018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1:1 replication between any 2 regions</a:t>
            </a:r>
            <a:endParaRPr lang="en-US" sz="500" dirty="0"/>
          </a:p>
          <a:p>
            <a:pPr marL="230182" indent="-23018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Versioning required</a:t>
            </a:r>
          </a:p>
          <a:p>
            <a:pPr marL="230182" indent="-23018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Deletes and lifecycle actions are not replicated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273660"/>
            <a:ext cx="2377440" cy="11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automate management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Cross-region replication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Automate transition and expiration with lifecycle policies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>
          <a:xfrm>
            <a:off x="4634584" y="3127084"/>
            <a:ext cx="1956715" cy="1051216"/>
          </a:xfrm>
        </p:spPr>
        <p:txBody>
          <a:bodyPr/>
          <a:lstStyle/>
          <a:p>
            <a:r>
              <a:rPr lang="en-US" dirty="0"/>
              <a:t>Trigger-based workflow with </a:t>
            </a:r>
          </a:p>
          <a:p>
            <a:r>
              <a:rPr lang="en-US" dirty="0"/>
              <a:t>event notification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Easily recover from accidental delete with versioning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r="1729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r="1729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8" b="1258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" name="Picture 2" descr="https://cdn2.iconfinder.com/data/icons/ourea-icons/256/Recycle_256x256-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485" y="2276660"/>
            <a:ext cx="634770" cy="6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1" r="1729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5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391392" y="310832"/>
            <a:ext cx="8205304" cy="446436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Topics</a:t>
            </a:r>
          </a:p>
          <a:p>
            <a:endParaRPr lang="en-US" sz="2800" dirty="0"/>
          </a:p>
          <a:p>
            <a:pPr marL="457200" indent="-457200">
              <a:buFont typeface="Wingdings" charset="2"/>
              <a:buChar char="ü"/>
            </a:pPr>
            <a:r>
              <a:rPr lang="en-US" sz="2800" b="1" dirty="0"/>
              <a:t>Pick</a:t>
            </a:r>
            <a:r>
              <a:rPr lang="en-US" sz="2800" dirty="0"/>
              <a:t> the right storage class for your use cases 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800" b="1" dirty="0"/>
              <a:t>Automate </a:t>
            </a:r>
            <a:r>
              <a:rPr lang="en-US" sz="2800" dirty="0"/>
              <a:t>management tasks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>
                <a:solidFill>
                  <a:schemeClr val="accent2"/>
                </a:solidFill>
              </a:rPr>
              <a:t>Best practices to </a:t>
            </a:r>
            <a:r>
              <a:rPr lang="en-US" sz="2800" b="1" dirty="0">
                <a:solidFill>
                  <a:schemeClr val="accent2"/>
                </a:solidFill>
              </a:rPr>
              <a:t>optimize</a:t>
            </a:r>
            <a:r>
              <a:rPr lang="en-US" sz="2800" dirty="0">
                <a:solidFill>
                  <a:schemeClr val="accent2"/>
                </a:solidFill>
              </a:rPr>
              <a:t> S3 performance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Tools to help you </a:t>
            </a:r>
            <a:r>
              <a:rPr lang="en-US" sz="2800" b="1" dirty="0">
                <a:solidFill>
                  <a:schemeClr val="accent6"/>
                </a:solidFill>
              </a:rPr>
              <a:t>manage</a:t>
            </a:r>
            <a:r>
              <a:rPr lang="en-US" sz="2800" dirty="0">
                <a:solidFill>
                  <a:schemeClr val="accent6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45156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upload over long distances</a:t>
            </a:r>
            <a:br>
              <a:rPr lang="en-US" dirty="0"/>
            </a:br>
            <a:r>
              <a:rPr lang="en-US" dirty="0"/>
              <a:t>S3 Transfer Acceleration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86" y="1422759"/>
            <a:ext cx="4117232" cy="2547451"/>
          </a:xfrm>
          <a:prstGeom prst="rect">
            <a:avLst/>
          </a:prstGeom>
          <a:solidFill>
            <a:schemeClr val="tx2"/>
          </a:solidFill>
          <a:effectLst>
            <a:softEdge rad="63500"/>
          </a:effectLst>
        </p:spPr>
      </p:pic>
      <p:pic>
        <p:nvPicPr>
          <p:cNvPr id="11" name="Picture 24" descr="traditional_server.e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630" y="2475035"/>
            <a:ext cx="295916" cy="40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41"/>
          <p:cNvSpPr txBox="1">
            <a:spLocks noChangeArrowheads="1"/>
          </p:cNvSpPr>
          <p:nvPr/>
        </p:nvSpPr>
        <p:spPr bwMode="auto">
          <a:xfrm>
            <a:off x="4943455" y="2903077"/>
            <a:ext cx="79861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50" dirty="0"/>
              <a:t>S3 Bucket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694728" y="3000081"/>
            <a:ext cx="1081591" cy="415498"/>
            <a:chOff x="7403179" y="3000081"/>
            <a:chExt cx="1081591" cy="415498"/>
          </a:xfrm>
        </p:grpSpPr>
        <p:sp>
          <p:nvSpPr>
            <p:cNvPr id="13" name="TextBox 46"/>
            <p:cNvSpPr txBox="1">
              <a:spLocks noChangeArrowheads="1"/>
            </p:cNvSpPr>
            <p:nvPr/>
          </p:nvSpPr>
          <p:spPr bwMode="auto">
            <a:xfrm>
              <a:off x="7403179" y="3000081"/>
              <a:ext cx="84350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050" dirty="0"/>
                <a:t>AWS Edge</a:t>
              </a:r>
            </a:p>
            <a:p>
              <a:pPr algn="ctr" eaLnBrk="1" hangingPunct="1"/>
              <a:r>
                <a:rPr lang="en-US" sz="1050" dirty="0"/>
                <a:t>Location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267294" y="3053806"/>
              <a:ext cx="217476" cy="227409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pic>
        <p:nvPicPr>
          <p:cNvPr id="15" name="Picture 14" descr="client.emf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81" y="3317520"/>
            <a:ext cx="446883" cy="43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28080" y="3761625"/>
            <a:ext cx="73449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050" dirty="0"/>
              <a:t>Uploader</a:t>
            </a:r>
          </a:p>
        </p:txBody>
      </p:sp>
      <p:cxnSp>
        <p:nvCxnSpPr>
          <p:cNvPr id="17" name="Curved Connector 16"/>
          <p:cNvCxnSpPr/>
          <p:nvPr/>
        </p:nvCxnSpPr>
        <p:spPr>
          <a:xfrm rot="16200000" flipV="1">
            <a:off x="8608339" y="3169797"/>
            <a:ext cx="368068" cy="166479"/>
          </a:xfrm>
          <a:prstGeom prst="curvedConnector3">
            <a:avLst>
              <a:gd name="adj1" fmla="val 1233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flipH="1">
            <a:off x="8831738" y="3437069"/>
            <a:ext cx="87747" cy="1004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9" name="Curved Connector 18"/>
          <p:cNvCxnSpPr/>
          <p:nvPr/>
        </p:nvCxnSpPr>
        <p:spPr>
          <a:xfrm rot="16200000" flipV="1">
            <a:off x="6871140" y="1236050"/>
            <a:ext cx="372946" cy="3219936"/>
          </a:xfrm>
          <a:prstGeom prst="curvedConnector2">
            <a:avLst/>
          </a:prstGeom>
          <a:ln w="3810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94728" y="1997960"/>
            <a:ext cx="1103187" cy="495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Optimized</a:t>
            </a:r>
            <a:br>
              <a:rPr lang="en-US" sz="12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Throughput!</a:t>
            </a:r>
          </a:p>
        </p:txBody>
      </p:sp>
      <p:cxnSp>
        <p:nvCxnSpPr>
          <p:cNvPr id="21" name="Curved Connector 20"/>
          <p:cNvCxnSpPr>
            <a:stCxn id="18" idx="6"/>
          </p:cNvCxnSpPr>
          <p:nvPr/>
        </p:nvCxnSpPr>
        <p:spPr>
          <a:xfrm rot="10800000">
            <a:off x="5491548" y="2795156"/>
            <a:ext cx="3340190" cy="692133"/>
          </a:xfrm>
          <a:prstGeom prst="curvedConnector3">
            <a:avLst>
              <a:gd name="adj1" fmla="val 50000"/>
            </a:avLst>
          </a:prstGeom>
          <a:ln w="2540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3"/>
          <p:cNvSpPr txBox="1">
            <a:spLocks/>
          </p:cNvSpPr>
          <p:nvPr/>
        </p:nvSpPr>
        <p:spPr>
          <a:xfrm>
            <a:off x="-198784" y="1136645"/>
            <a:ext cx="4987307" cy="37432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rgbClr val="595A5D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endParaRPr lang="en-US" sz="2000" b="0" dirty="0"/>
          </a:p>
          <a:p>
            <a:pPr algn="r"/>
            <a:r>
              <a:rPr lang="en-US" sz="2000" b="0" dirty="0"/>
              <a:t>Change your endpoint, not your code</a:t>
            </a:r>
          </a:p>
          <a:p>
            <a:pPr algn="r"/>
            <a:endParaRPr lang="en-US" sz="2000" b="0" dirty="0"/>
          </a:p>
          <a:p>
            <a:pPr algn="r"/>
            <a:r>
              <a:rPr lang="en-US" sz="2000" b="0" dirty="0"/>
              <a:t>No firewall changes or client software</a:t>
            </a:r>
          </a:p>
          <a:p>
            <a:pPr algn="r"/>
            <a:r>
              <a:rPr lang="en-US" sz="2000" b="0" dirty="0"/>
              <a:t> </a:t>
            </a:r>
          </a:p>
          <a:p>
            <a:pPr algn="r"/>
            <a:r>
              <a:rPr lang="en-US" sz="2000" b="0" dirty="0"/>
              <a:t>Longer distance, larger files, more benefit</a:t>
            </a:r>
          </a:p>
          <a:p>
            <a:pPr algn="r"/>
            <a:endParaRPr lang="en-US" sz="2000" b="0" dirty="0"/>
          </a:p>
          <a:p>
            <a:pPr algn="r"/>
            <a:r>
              <a:rPr lang="en-US" sz="2000" b="0" dirty="0"/>
              <a:t>Faster or free </a:t>
            </a:r>
          </a:p>
          <a:p>
            <a:pPr algn="r"/>
            <a:endParaRPr lang="en-US" sz="2000" b="0" dirty="0"/>
          </a:p>
          <a:p>
            <a:pPr algn="r"/>
            <a:r>
              <a:rPr lang="en-US" sz="2000" b="0" dirty="0"/>
              <a:t>68 global edge locations</a:t>
            </a:r>
          </a:p>
          <a:p>
            <a:pPr algn="r"/>
            <a:endParaRPr lang="en-US" sz="2000" b="0" dirty="0"/>
          </a:p>
          <a:p>
            <a:pPr algn="r"/>
            <a:r>
              <a:rPr lang="en-US" sz="2000" b="0" dirty="0"/>
              <a:t>Try it at S3speedtest.com</a:t>
            </a:r>
          </a:p>
          <a:p>
            <a:pPr algn="r"/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02874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634314" y="779539"/>
          <a:ext cx="7953863" cy="3995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946" y="-81852"/>
            <a:ext cx="1606756" cy="16067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780" y="260709"/>
            <a:ext cx="8205304" cy="857250"/>
          </a:xfrm>
        </p:spPr>
        <p:txBody>
          <a:bodyPr/>
          <a:lstStyle/>
          <a:p>
            <a:r>
              <a:rPr lang="en-US" dirty="0"/>
              <a:t>How fast is S3 Transfer Acceleration?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9560" y="957253"/>
            <a:ext cx="166764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300" dirty="0"/>
          </a:p>
          <a:p>
            <a:r>
              <a:rPr lang="en-US" sz="1050" dirty="0"/>
              <a:t>S3 Transfer Acceleration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5950" y="1039201"/>
            <a:ext cx="127221" cy="1406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26296" y="1036993"/>
            <a:ext cx="127221" cy="1406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8744" y="1323265"/>
            <a:ext cx="292034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longer the distance, </a:t>
            </a:r>
          </a:p>
          <a:p>
            <a:r>
              <a:rPr lang="en-US" dirty="0"/>
              <a:t>the larger the file</a:t>
            </a:r>
          </a:p>
          <a:p>
            <a:pPr marL="285750" indent="-285750">
              <a:buFont typeface="Wingdings" charset="2"/>
              <a:buChar char="è"/>
            </a:pPr>
            <a:r>
              <a:rPr lang="en-US" dirty="0">
                <a:sym typeface="Wingdings"/>
              </a:rPr>
              <a:t>more benefit</a:t>
            </a:r>
          </a:p>
          <a:p>
            <a:pPr marL="285750" indent="-285750">
              <a:buFont typeface="Wingdings" charset="2"/>
              <a:buChar char="è"/>
            </a:pPr>
            <a:endParaRPr lang="en-US" dirty="0">
              <a:sym typeface="Wingdings"/>
            </a:endParaRPr>
          </a:p>
          <a:p>
            <a:r>
              <a:rPr lang="en-US" dirty="0"/>
              <a:t>Try it at s3speedtest.com</a:t>
            </a:r>
          </a:p>
        </p:txBody>
      </p:sp>
    </p:spTree>
    <p:extLst>
      <p:ext uri="{BB962C8B-B14F-4D97-AF65-F5344CB8AC3E}">
        <p14:creationId xmlns:p14="http://schemas.microsoft.com/office/powerpoint/2010/main" val="146559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upload of large objects</a:t>
            </a:r>
            <a:br>
              <a:rPr lang="en-US" dirty="0"/>
            </a:br>
            <a:r>
              <a:rPr lang="en-US" dirty="0"/>
              <a:t> Parallelize PUTs with multipart uploads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10347" y="1254622"/>
            <a:ext cx="5128283" cy="35539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Increase aggregate throughput by parallelizing PUTs on high-bandwidth networks</a:t>
            </a:r>
          </a:p>
          <a:p>
            <a:pPr lvl="1"/>
            <a:r>
              <a:rPr lang="en-US" sz="1800" dirty="0"/>
              <a:t>Move the bottleneck to the network, where it belongs </a:t>
            </a:r>
          </a:p>
          <a:p>
            <a:pPr lvl="1"/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Increase resiliency to network errors; fewer large restarts on error-prone networks</a:t>
            </a:r>
          </a:p>
        </p:txBody>
      </p:sp>
      <p:pic>
        <p:nvPicPr>
          <p:cNvPr id="1026" name="Picture 2" descr="https://media.amazonwebservices.com/blog/s3_multipart_up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75" y="1019164"/>
            <a:ext cx="3023015" cy="3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86" y="4479287"/>
            <a:ext cx="658522" cy="6585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9608" y="4623882"/>
            <a:ext cx="18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Practice</a:t>
            </a:r>
          </a:p>
        </p:txBody>
      </p:sp>
    </p:spTree>
    <p:extLst>
      <p:ext uri="{BB962C8B-B14F-4D97-AF65-F5344CB8AC3E}">
        <p14:creationId xmlns:p14="http://schemas.microsoft.com/office/powerpoint/2010/main" val="10961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download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789" y="740463"/>
            <a:ext cx="8527812" cy="3472073"/>
          </a:xfrm>
          <a:ln>
            <a:noFill/>
          </a:ln>
        </p:spPr>
        <p:txBody>
          <a:bodyPr/>
          <a:lstStyle/>
          <a:p>
            <a:r>
              <a:rPr lang="en-US" sz="2000" dirty="0"/>
              <a:t>You can parallelize GETs as well as PUTs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235" y="2005708"/>
            <a:ext cx="7486411" cy="121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GET /example-object HTTP/1.1 </a:t>
            </a:r>
          </a:p>
          <a:p>
            <a:r>
              <a:rPr lang="en-US" sz="1400" dirty="0">
                <a:solidFill>
                  <a:schemeClr val="tx1"/>
                </a:solidFill>
              </a:rPr>
              <a:t>Host: example-bucket.s3.amazonaws.com </a:t>
            </a:r>
          </a:p>
          <a:p>
            <a:r>
              <a:rPr lang="en-US" sz="1400" dirty="0">
                <a:solidFill>
                  <a:schemeClr val="tx1"/>
                </a:solidFill>
              </a:rPr>
              <a:t>x-</a:t>
            </a:r>
            <a:r>
              <a:rPr lang="en-US" sz="1400" dirty="0" err="1">
                <a:solidFill>
                  <a:schemeClr val="tx1"/>
                </a:solidFill>
              </a:rPr>
              <a:t>amz</a:t>
            </a:r>
            <a:r>
              <a:rPr lang="en-US" sz="1400" dirty="0">
                <a:solidFill>
                  <a:schemeClr val="tx1"/>
                </a:solidFill>
              </a:rPr>
              <a:t>-date: Fri, 28 Jan 2016 21:32:02 GMT 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Range: bytes=0-9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Authorization: AWS AKIAIOSFODNN7EXAMPLE:Yxg83MZaEgh3OZ3l0rLo5RTX11o=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917" y="1313950"/>
            <a:ext cx="49574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large objects, use range-based GETs</a:t>
            </a:r>
          </a:p>
          <a:p>
            <a:r>
              <a:rPr lang="en-US" sz="2000" dirty="0"/>
              <a:t>	align your get ranges with your parts</a:t>
            </a:r>
          </a:p>
          <a:p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36789" y="3692157"/>
            <a:ext cx="6040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content distribution, enable Amazon </a:t>
            </a:r>
            <a:r>
              <a:rPr lang="en-US" sz="2000" dirty="0" err="1"/>
              <a:t>CloudFront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Caches objects at the edge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Low latency data transfer to end user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647338"/>
            <a:ext cx="702346" cy="8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Query on 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1" y="925804"/>
            <a:ext cx="8489083" cy="380555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u="sng" dirty="0"/>
              <a:t>Amazon Athena</a:t>
            </a:r>
          </a:p>
          <a:p>
            <a:pPr marL="342892" indent="-342892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No loading of data</a:t>
            </a:r>
          </a:p>
          <a:p>
            <a:pPr marL="342892" indent="-342892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err="1"/>
              <a:t>Serverless</a:t>
            </a:r>
            <a:endParaRPr lang="en-US" dirty="0"/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/>
              <a:t>Support text, CSV, TSV, JSON, AVRO, and columnar formats such as Apache ORC and Apache Parquet </a:t>
            </a: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/>
              <a:t>Access via Console or JDBC driver</a:t>
            </a:r>
          </a:p>
          <a:p>
            <a:pPr marL="342892" indent="-342892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$5 per TB scanned from S3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78" y="660677"/>
            <a:ext cx="227885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8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</a:t>
            </a:r>
            <a:r>
              <a:rPr lang="mr-IN" dirty="0"/>
              <a:t>–</a:t>
            </a:r>
            <a:r>
              <a:rPr lang="en-US" dirty="0"/>
              <a:t> Athena with Console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33" y="660677"/>
            <a:ext cx="5634566" cy="46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0592" y="679132"/>
            <a:ext cx="8205304" cy="4464368"/>
          </a:xfrm>
        </p:spPr>
        <p:txBody>
          <a:bodyPr/>
          <a:lstStyle/>
          <a:p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Pick</a:t>
            </a:r>
            <a:r>
              <a:rPr lang="en-US" sz="2800" dirty="0"/>
              <a:t> the right storage class for your use cases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Automate</a:t>
            </a:r>
            <a:r>
              <a:rPr lang="en-US" sz="2800" b="1" dirty="0"/>
              <a:t> </a:t>
            </a:r>
            <a:r>
              <a:rPr lang="en-US" sz="2800" dirty="0"/>
              <a:t>management tasks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Best practices to </a:t>
            </a:r>
            <a:r>
              <a:rPr lang="en-US" sz="2800" b="1" dirty="0">
                <a:solidFill>
                  <a:schemeClr val="accent2"/>
                </a:solidFill>
              </a:rPr>
              <a:t>optimize</a:t>
            </a:r>
            <a:r>
              <a:rPr lang="en-US" sz="2800" dirty="0"/>
              <a:t> S3 performance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Tools to help you </a:t>
            </a:r>
            <a:r>
              <a:rPr lang="en-US" sz="2800" b="1" dirty="0">
                <a:solidFill>
                  <a:schemeClr val="accent2"/>
                </a:solidFill>
              </a:rPr>
              <a:t>manage</a:t>
            </a:r>
            <a:r>
              <a:rPr lang="en-US" sz="2800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395932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your S3 data using SQL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128"/>
          <a:stretch/>
        </p:blipFill>
        <p:spPr>
          <a:xfrm>
            <a:off x="624690" y="660678"/>
            <a:ext cx="7731659" cy="4178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Callout 4"/>
          <p:cNvSpPr/>
          <p:nvPr/>
        </p:nvSpPr>
        <p:spPr>
          <a:xfrm>
            <a:off x="4861711" y="2160723"/>
            <a:ext cx="1276539" cy="835974"/>
          </a:xfrm>
          <a:prstGeom prst="wedgeEllipseCallout">
            <a:avLst>
              <a:gd name="adj1" fmla="val -67368"/>
              <a:gd name="adj2" fmla="val 1964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Run time and data scanned</a:t>
            </a:r>
          </a:p>
        </p:txBody>
      </p:sp>
    </p:spTree>
    <p:extLst>
      <p:ext uri="{BB962C8B-B14F-4D97-AF65-F5344CB8AC3E}">
        <p14:creationId xmlns:p14="http://schemas.microsoft.com/office/powerpoint/2010/main" val="80794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23452" y="2650508"/>
            <a:ext cx="59651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&lt;my_bucket&gt;/2013_11_13-164533125.jpg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&lt;my_bucket&gt;/2013_11_13-164533126.jpg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&lt;my_bucket&gt;/2013_11_13-164533127.jpg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&lt;my_bucket&gt;/2013_11_13-164533128.jpg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&lt;my_bucket&gt;/2013_11_12-164533129.jpg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&lt;my_bucket&gt;/2013_11_12-164533130.jpg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&lt;my_bucket&gt;/2013_11_12-164533131.jpg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&lt;my_bucket&gt;/2013_11_12-164533132.jpg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&lt;my_bucket&gt;/2013_11_11-164533133.jpg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&lt;my_bucket&gt;/2013_11_11-164533134.jpg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&lt;my_bucket&gt;/2013_11_11-164533135.jpg</a:t>
            </a:r>
          </a:p>
          <a:p>
            <a:r>
              <a:rPr lang="en-US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&lt;my_bucket&gt;/2013_11_11-164533136.jpg</a:t>
            </a:r>
          </a:p>
          <a:p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785666"/>
            <a:ext cx="8205304" cy="3553926"/>
          </a:xfrm>
        </p:spPr>
        <p:txBody>
          <a:bodyPr/>
          <a:lstStyle/>
          <a:p>
            <a:r>
              <a:rPr lang="en-US" sz="2000" dirty="0"/>
              <a:t>Use a key-naming scheme with randomness at the beginning for high TPS</a:t>
            </a:r>
          </a:p>
          <a:p>
            <a:pPr lvl="1"/>
            <a:r>
              <a:rPr lang="en-US" sz="1600" dirty="0"/>
              <a:t>Most important if you regularly exceed 100 TPS on a bucket</a:t>
            </a:r>
          </a:p>
          <a:p>
            <a:pPr lvl="1"/>
            <a:r>
              <a:rPr lang="en-US" sz="1600" dirty="0"/>
              <a:t>Avoid starting with a date or monotonically increasing numbers</a:t>
            </a:r>
          </a:p>
          <a:p>
            <a:endParaRPr lang="en-US" sz="1800" dirty="0"/>
          </a:p>
          <a:p>
            <a:r>
              <a:rPr lang="en-US" sz="1800" dirty="0"/>
              <a:t>Don’t do this…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6704" y="2632340"/>
            <a:ext cx="2347331" cy="2351530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8000" y="84977"/>
            <a:ext cx="8205304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4D4D4C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Higher TPS by distributing key names</a:t>
            </a:r>
          </a:p>
        </p:txBody>
      </p:sp>
    </p:spTree>
    <p:extLst>
      <p:ext uri="{BB962C8B-B14F-4D97-AF65-F5344CB8AC3E}">
        <p14:creationId xmlns:p14="http://schemas.microsoft.com/office/powerpoint/2010/main" val="179563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key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850308"/>
            <a:ext cx="8205304" cy="3553926"/>
          </a:xfrm>
        </p:spPr>
        <p:txBody>
          <a:bodyPr/>
          <a:lstStyle/>
          <a:p>
            <a:r>
              <a:rPr lang="en-US" dirty="0"/>
              <a:t>Add randomness to the beginning of the key name</a:t>
            </a:r>
          </a:p>
          <a:p>
            <a:pPr marL="0" lvl="1" indent="0">
              <a:buNone/>
            </a:pPr>
            <a:r>
              <a:rPr lang="en-US" sz="2400" dirty="0"/>
              <a:t>with a hash or reversed timestamp (</a:t>
            </a:r>
            <a:r>
              <a:rPr lang="en-US" sz="2400" dirty="0" err="1"/>
              <a:t>ssmmhhddmmyy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5633" y="1927301"/>
            <a:ext cx="68597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&lt;my_bucket&gt;/521335461-2013_11_13.jpg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&lt;my_bucket&gt;/465330151-2013_11_13.jpg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&lt;my_bucket&gt;/987331160-2013_11_13.jpg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&lt;my_bucket&gt;/465765461-2013_11_13.jpg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&lt;my_bucket&gt;/125631151-2013_11_13.jpg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&lt;my_bucket&gt;/934563160-2013_11_13.jpg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&lt;my_bucket&gt;/532132341-2013_11_13.jpg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&lt;my_bucket&gt;/565437681-2013_11_13.jpg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&lt;my_bucket&gt;/234567460-2013_11_13.jpg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&lt;my_bucket&gt;/456767561-2013_11_13.jpg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&lt;my_bucket&gt;/345565651-2013_11_13.jpg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Lucida Console"/>
                <a:cs typeface="Lucida Console"/>
              </a:rPr>
              <a:t>&lt;my_bucket&gt;/431345660-2013_11_13.jpg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5633" y="1927300"/>
            <a:ext cx="2132454" cy="3121777"/>
          </a:xfrm>
          <a:prstGeom prst="rect">
            <a:avLst/>
          </a:prstGeom>
          <a:noFill/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8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S3 do the list for you</a:t>
            </a:r>
            <a:br>
              <a:rPr lang="en-US" dirty="0"/>
            </a:br>
            <a:r>
              <a:rPr lang="en-US" b="0" dirty="0"/>
              <a:t>S3 Inventory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5" y="1571371"/>
            <a:ext cx="1017246" cy="10172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6070" y="2678906"/>
            <a:ext cx="1030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Save Time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25" y="1434025"/>
            <a:ext cx="1138765" cy="11387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81397" y="2571184"/>
            <a:ext cx="1476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Daily or Weekly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Delivery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32" y="1332423"/>
            <a:ext cx="1240367" cy="124036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832166" y="2678906"/>
            <a:ext cx="1808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Deliver to S3 Bucket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83" y="1434025"/>
            <a:ext cx="1206500" cy="12065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595064" y="2571184"/>
            <a:ext cx="1407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CSV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Flat File Output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852265" y="3777684"/>
            <a:ext cx="8453250" cy="2035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/>
              <a:t>Half the price of LIST </a:t>
            </a:r>
            <a:r>
              <a:rPr lang="en-US" sz="1600"/>
              <a:t>API at </a:t>
            </a:r>
            <a:r>
              <a:rPr lang="en-US" sz="1600" dirty="0"/>
              <a:t>$0.0025 per million objects listed</a:t>
            </a:r>
          </a:p>
          <a:p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317191">
            <a:off x="2664586" y="637530"/>
            <a:ext cx="558976" cy="4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6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38305"/>
            <a:ext cx="9029700" cy="48133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390900" y="238305"/>
            <a:ext cx="1104900" cy="4445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459287" y="844304"/>
            <a:ext cx="1104900" cy="4445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060574" y="2352561"/>
            <a:ext cx="1007225" cy="4180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90600" y="3199269"/>
            <a:ext cx="3060700" cy="5461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66029" y="3702228"/>
            <a:ext cx="3505200" cy="12954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919394" y="2294837"/>
            <a:ext cx="4092343" cy="4445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6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- performance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905" y="1099063"/>
            <a:ext cx="42796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2000" dirty="0"/>
              <a:t>Faster upload over long distances with S3 Transfer Acceleration</a:t>
            </a:r>
          </a:p>
          <a:p>
            <a:pPr marL="285750" indent="-285750">
              <a:buFont typeface="Wingdings" charset="2"/>
              <a:buChar char="ü"/>
            </a:pPr>
            <a:endParaRPr lang="en-US" sz="2000" dirty="0"/>
          </a:p>
          <a:p>
            <a:pPr marL="285750" indent="-285750">
              <a:buFont typeface="Wingdings" charset="2"/>
              <a:buChar char="ü"/>
            </a:pPr>
            <a:r>
              <a:rPr lang="en-US" sz="2000" dirty="0"/>
              <a:t>Faster upload for large objects with S3 multipart upload</a:t>
            </a:r>
          </a:p>
          <a:p>
            <a:pPr marL="285750" indent="-285750">
              <a:buFont typeface="Wingdings" charset="2"/>
              <a:buChar char="ü"/>
            </a:pPr>
            <a:endParaRPr lang="en-US" sz="2000" dirty="0"/>
          </a:p>
          <a:p>
            <a:pPr marL="285750" indent="-285750">
              <a:buFont typeface="Wingdings" charset="2"/>
              <a:buChar char="ü"/>
            </a:pPr>
            <a:r>
              <a:rPr lang="en-US" sz="2000" dirty="0"/>
              <a:t>Optimize GET performance with Range GET and </a:t>
            </a:r>
            <a:r>
              <a:rPr lang="en-US" sz="2000" dirty="0" err="1"/>
              <a:t>CloudFront</a:t>
            </a:r>
            <a:endParaRPr lang="en-US" sz="2000" dirty="0"/>
          </a:p>
          <a:p>
            <a:pPr marL="285750" indent="-285750">
              <a:buFont typeface="Wingdings" charset="2"/>
              <a:buChar char="ü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908242" y="1187755"/>
            <a:ext cx="42357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2000"/>
              <a:t>SQL Query </a:t>
            </a:r>
            <a:r>
              <a:rPr lang="en-US" sz="2000" dirty="0"/>
              <a:t>on S3 with Athena</a:t>
            </a:r>
          </a:p>
          <a:p>
            <a:pPr marL="285750" indent="-285750">
              <a:buFont typeface="Wingdings" charset="2"/>
              <a:buChar char="ü"/>
            </a:pPr>
            <a:endParaRPr lang="en-US" sz="2000" dirty="0"/>
          </a:p>
          <a:p>
            <a:pPr marL="285750" indent="-285750">
              <a:buFont typeface="Wingdings" charset="2"/>
              <a:buChar char="ü"/>
            </a:pPr>
            <a:r>
              <a:rPr lang="en-US" sz="2000" dirty="0"/>
              <a:t>Distribute key name for high TPS workload</a:t>
            </a:r>
          </a:p>
          <a:p>
            <a:pPr marL="285750" indent="-285750">
              <a:buFont typeface="Wingdings" charset="2"/>
              <a:buChar char="ü"/>
            </a:pPr>
            <a:endParaRPr lang="en-US" sz="2000" dirty="0"/>
          </a:p>
          <a:p>
            <a:pPr marL="285750" indent="-285750">
              <a:buFont typeface="Wingdings" charset="2"/>
              <a:buChar char="ü"/>
            </a:pPr>
            <a:r>
              <a:rPr lang="en-US" sz="2000" dirty="0"/>
              <a:t>Optimize list with S3 inventory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8281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391392" y="310832"/>
            <a:ext cx="8205304" cy="446436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Topics</a:t>
            </a:r>
          </a:p>
          <a:p>
            <a:endParaRPr lang="en-US" sz="2800" dirty="0"/>
          </a:p>
          <a:p>
            <a:pPr marL="457200" indent="-457200">
              <a:buFont typeface="Wingdings" charset="2"/>
              <a:buChar char="ü"/>
            </a:pPr>
            <a:r>
              <a:rPr lang="en-US" sz="2800" b="1" dirty="0"/>
              <a:t>Pick</a:t>
            </a:r>
            <a:r>
              <a:rPr lang="en-US" sz="2800" dirty="0"/>
              <a:t> the right storage class for your use cases 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800" b="1" dirty="0"/>
              <a:t>Automate </a:t>
            </a:r>
            <a:r>
              <a:rPr lang="en-US" sz="2800" dirty="0"/>
              <a:t>management tasks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800" dirty="0"/>
              <a:t>Best practices to </a:t>
            </a:r>
            <a:r>
              <a:rPr lang="en-US" sz="2800" b="1" dirty="0"/>
              <a:t>optimize</a:t>
            </a:r>
            <a:r>
              <a:rPr lang="en-US" sz="2800" dirty="0"/>
              <a:t> S3 performance 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>
                <a:solidFill>
                  <a:schemeClr val="accent2"/>
                </a:solidFill>
              </a:rPr>
              <a:t>Tools to help you </a:t>
            </a:r>
            <a:r>
              <a:rPr lang="en-US" sz="2800" b="1" dirty="0">
                <a:solidFill>
                  <a:schemeClr val="accent2"/>
                </a:solidFill>
              </a:rPr>
              <a:t>manage</a:t>
            </a:r>
            <a:r>
              <a:rPr lang="en-US" sz="2800" dirty="0">
                <a:solidFill>
                  <a:schemeClr val="accent2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132105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229236"/>
            <a:ext cx="8205304" cy="545741"/>
          </a:xfrm>
        </p:spPr>
        <p:txBody>
          <a:bodyPr>
            <a:noAutofit/>
          </a:bodyPr>
          <a:lstStyle/>
          <a:p>
            <a:r>
              <a:rPr lang="en-US" dirty="0"/>
              <a:t>Organize your data with object tags</a:t>
            </a:r>
            <a:endParaRPr lang="en-US" b="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83423" y="1095394"/>
            <a:ext cx="7712036" cy="197877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151519"/>
                </a:solidFill>
              </a:rPr>
              <a:t>Manage data based on what it is as opposed to where its located</a:t>
            </a:r>
            <a:endParaRPr lang="en-US" dirty="0">
              <a:solidFill>
                <a:srgbClr val="151519"/>
              </a:solidFill>
            </a:endParaRPr>
          </a:p>
          <a:p>
            <a:pPr marL="285750"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151519"/>
                </a:solidFill>
              </a:rPr>
              <a:t> Classify your data, up to 10 tags per object</a:t>
            </a:r>
          </a:p>
          <a:p>
            <a:pPr marL="285750"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151519"/>
                </a:solidFill>
              </a:rPr>
              <a:t> Tag your objects with key-value pairs</a:t>
            </a:r>
          </a:p>
          <a:p>
            <a:pPr marL="285750"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151519"/>
                </a:solidFill>
              </a:rPr>
              <a:t> Write policies once based on the type of data</a:t>
            </a:r>
          </a:p>
          <a:p>
            <a:pPr marL="285750"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151519"/>
                </a:solidFill>
              </a:rPr>
              <a:t> Put object with tag or add tag to existing objects</a:t>
            </a:r>
          </a:p>
          <a:p>
            <a:pPr marL="1028700" lvl="1">
              <a:spcAft>
                <a:spcPts val="600"/>
              </a:spcAft>
              <a:buFont typeface="Arial" charset="0"/>
              <a:buChar char="•"/>
            </a:pPr>
            <a:endParaRPr lang="en-US" sz="1400" dirty="0">
              <a:solidFill>
                <a:srgbClr val="151519"/>
              </a:solidFill>
            </a:endParaRPr>
          </a:p>
          <a:p>
            <a:pPr marL="1028700" lvl="1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solidFill>
                <a:srgbClr val="151519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2000" dirty="0">
              <a:solidFill>
                <a:srgbClr val="151519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2000" dirty="0">
              <a:solidFill>
                <a:srgbClr val="151519"/>
              </a:solidFill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20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83761" y="4367237"/>
            <a:ext cx="1438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Storage Metrics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&amp; Analytics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82" y="3401394"/>
            <a:ext cx="991456" cy="84874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671764" y="4367237"/>
            <a:ext cx="1410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Lifecycle Policy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1720" y="4367237"/>
            <a:ext cx="1390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Access Control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23" y="3409634"/>
            <a:ext cx="1425649" cy="95253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17" y="242194"/>
            <a:ext cx="865276" cy="865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952" y="3397989"/>
            <a:ext cx="975824" cy="9758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21418043">
            <a:off x="7224046" y="184524"/>
            <a:ext cx="558976" cy="4176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284" y="3461527"/>
            <a:ext cx="991456" cy="8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39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access with object tags</a:t>
            </a:r>
          </a:p>
        </p:txBody>
      </p:sp>
      <p:sp>
        <p:nvSpPr>
          <p:cNvPr id="6" name="Rectangle 5"/>
          <p:cNvSpPr/>
          <p:nvPr/>
        </p:nvSpPr>
        <p:spPr>
          <a:xfrm>
            <a:off x="857250" y="1097280"/>
            <a:ext cx="7395210" cy="36461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{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"Version": "2012-10-17",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"Statement": [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 {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  "Effect": "Allow",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  "Action": [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    "s3:GetObject"     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  ],</a:t>
            </a:r>
          </a:p>
          <a:p>
            <a:r>
              <a:rPr lang="en-US" sz="1600" dirty="0">
                <a:solidFill>
                  <a:sysClr val="windowText" lastClr="000000"/>
                </a:solidFill>
              </a:rPr>
              <a:t>      "Resource": "arn:aws:s3:::</a:t>
            </a:r>
            <a:r>
              <a:rPr lang="en-US" sz="1600" i="1" dirty="0">
                <a:solidFill>
                  <a:schemeClr val="bg2">
                    <a:lumMod val="10000"/>
                  </a:schemeClr>
                </a:solidFill>
              </a:rPr>
              <a:t>EXAMPLE-BUCKET-NAME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/*"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     "Condition": {"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StringEquals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": {"s3:RequestObjectTag/Project": "X"}}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   }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 ]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7250" y="72794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permission by tags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21418043">
            <a:off x="7414386" y="451829"/>
            <a:ext cx="558976" cy="4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5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25" y="182148"/>
            <a:ext cx="8205304" cy="545741"/>
          </a:xfrm>
        </p:spPr>
        <p:txBody>
          <a:bodyPr/>
          <a:lstStyle/>
          <a:p>
            <a:r>
              <a:rPr lang="en-US" dirty="0"/>
              <a:t>Manage access: restrict deletes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Bucket policies can restrict deletes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additional security, enable MFA (multi-factor authentication) delete, which requires additional authentication to:</a:t>
            </a:r>
          </a:p>
          <a:p>
            <a:pPr lvl="1"/>
            <a:r>
              <a:rPr lang="en-US" sz="1800" dirty="0"/>
              <a:t>Change the versioning state of your bucket</a:t>
            </a:r>
          </a:p>
          <a:p>
            <a:pPr lvl="1"/>
            <a:r>
              <a:rPr lang="en-US" sz="1800" dirty="0"/>
              <a:t>Permanently delete an object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MFA delete requires both your security credentials and a code from an approved authentication device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6" t="20326" r="20273" b="24208"/>
          <a:stretch/>
        </p:blipFill>
        <p:spPr>
          <a:xfrm rot="20551159">
            <a:off x="6907367" y="3908406"/>
            <a:ext cx="1324036" cy="647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86" y="4479287"/>
            <a:ext cx="658522" cy="658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9608" y="4623882"/>
            <a:ext cx="18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Practice</a:t>
            </a:r>
          </a:p>
        </p:txBody>
      </p:sp>
    </p:spTree>
    <p:extLst>
      <p:ext uri="{BB962C8B-B14F-4D97-AF65-F5344CB8AC3E}">
        <p14:creationId xmlns:p14="http://schemas.microsoft.com/office/powerpoint/2010/main" val="8842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27068" y="1106968"/>
            <a:ext cx="5513660" cy="3565031"/>
            <a:chOff x="1181377" y="2246428"/>
            <a:chExt cx="7904021" cy="4750442"/>
          </a:xfrm>
        </p:grpSpPr>
        <p:grpSp>
          <p:nvGrpSpPr>
            <p:cNvPr id="2049" name="Group 2048"/>
            <p:cNvGrpSpPr/>
            <p:nvPr/>
          </p:nvGrpSpPr>
          <p:grpSpPr>
            <a:xfrm>
              <a:off x="1181377" y="2246428"/>
              <a:ext cx="7904021" cy="4750442"/>
              <a:chOff x="960225" y="2119428"/>
              <a:chExt cx="7904021" cy="4750442"/>
            </a:xfrm>
          </p:grpSpPr>
          <p:pic>
            <p:nvPicPr>
              <p:cNvPr id="2052" name="Picture 4" descr="CDM_DirectConnec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8467" y="2210288"/>
                <a:ext cx="1441128" cy="1441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960225" y="3709476"/>
                <a:ext cx="2791147" cy="465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40" dirty="0"/>
                  <a:t>AWS Direct Connect</a:t>
                </a:r>
              </a:p>
            </p:txBody>
          </p:sp>
          <p:pic>
            <p:nvPicPr>
              <p:cNvPr id="2054" name="Picture 6" descr="Cloud computing benefits - Stop guessing capacity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1720" y="2119428"/>
                <a:ext cx="1411239" cy="1411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078763" y="3709476"/>
                <a:ext cx="2160024" cy="465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40" dirty="0"/>
                  <a:t>AWS Snowball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566176" y="3709476"/>
                <a:ext cx="2291136" cy="465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40" dirty="0"/>
                  <a:t>ISV Connectors</a:t>
                </a:r>
              </a:p>
            </p:txBody>
          </p:sp>
          <p:pic>
            <p:nvPicPr>
              <p:cNvPr id="2056" name="Picture 8" descr="CDM_TechPartnerConnectors_v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2303" y="2231780"/>
                <a:ext cx="1398142" cy="139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CDM_KinesisFirehos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5578" y="4556583"/>
                <a:ext cx="1446901" cy="1446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960225" y="6076490"/>
                <a:ext cx="2894997" cy="793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40" dirty="0"/>
                  <a:t>Amazon Kinesis Firehose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60009" y="6076492"/>
                <a:ext cx="3065762" cy="79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40" dirty="0"/>
                  <a:t>S3 Transfer</a:t>
                </a:r>
                <a:br>
                  <a:rPr lang="en-US" sz="1440" dirty="0"/>
                </a:br>
                <a:r>
                  <a:rPr lang="en-US" sz="1440" dirty="0"/>
                  <a:t> Acceleration</a:t>
                </a:r>
              </a:p>
            </p:txBody>
          </p:sp>
          <p:pic>
            <p:nvPicPr>
              <p:cNvPr id="2060" name="Picture 12" descr="CDM_StorageGateways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2303" y="4674937"/>
                <a:ext cx="1210195" cy="12101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6130559" y="6076492"/>
                <a:ext cx="2733687" cy="713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40" dirty="0"/>
                  <a:t>AWS Storage Gateway</a:t>
                </a:r>
              </a:p>
            </p:txBody>
          </p:sp>
          <p:pic>
            <p:nvPicPr>
              <p:cNvPr id="23" name="Picture 6" descr="Cloud computing benefits - Stop guessing capacity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0330" y="2225232"/>
                <a:ext cx="1411239" cy="1411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239" y="4689730"/>
              <a:ext cx="1434608" cy="1434608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2863" y="195026"/>
            <a:ext cx="8205304" cy="545192"/>
          </a:xfrm>
        </p:spPr>
        <p:txBody>
          <a:bodyPr/>
          <a:lstStyle/>
          <a:p>
            <a:r>
              <a:rPr lang="en-US" dirty="0"/>
              <a:t>Data transfer into Amazon S3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05406" y="4207049"/>
            <a:ext cx="1614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Snowmobile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14784" y="2340110"/>
            <a:ext cx="199553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Snowball Edge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2405" y="3024783"/>
            <a:ext cx="1880290" cy="1156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5723" y="1130066"/>
            <a:ext cx="2293655" cy="11072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21418043">
            <a:off x="6234799" y="3013518"/>
            <a:ext cx="558976" cy="4176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21418043">
            <a:off x="6361001" y="959872"/>
            <a:ext cx="558976" cy="4176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21418043">
            <a:off x="4348260" y="3039379"/>
            <a:ext cx="558976" cy="4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364054" y="1082608"/>
            <a:ext cx="770302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Use cases: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Perform security analysis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Meet your IT auditing and compliance needs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Take immediate action on activity</a:t>
            </a:r>
          </a:p>
          <a:p>
            <a:endParaRPr lang="en-US" sz="2000" dirty="0"/>
          </a:p>
          <a:p>
            <a:r>
              <a:rPr lang="en-US" sz="2000" dirty="0"/>
              <a:t>How it works: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Capture S3 object-level requests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Enable at the bucket level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Logs delivered to your S3 bucket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$0.10 per 100,000 data events</a:t>
            </a:r>
          </a:p>
          <a:p>
            <a:pPr marL="285750"/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Audit and monitor access</a:t>
            </a:r>
            <a:br>
              <a:rPr lang="en-US" dirty="0">
                <a:latin typeface="+mn-lt"/>
              </a:rPr>
            </a:br>
            <a:r>
              <a:rPr lang="en-US" b="0" dirty="0">
                <a:latin typeface="+mn-lt"/>
              </a:rPr>
              <a:t>AWS </a:t>
            </a:r>
            <a:r>
              <a:rPr lang="en-US" b="0" dirty="0" err="1">
                <a:latin typeface="+mn-lt"/>
              </a:rPr>
              <a:t>CloudTrail</a:t>
            </a:r>
            <a:r>
              <a:rPr lang="en-US" b="0" dirty="0">
                <a:latin typeface="+mn-lt"/>
              </a:rPr>
              <a:t> data events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30" y="387806"/>
            <a:ext cx="3655488" cy="2169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19807609">
            <a:off x="6152440" y="392893"/>
            <a:ext cx="558976" cy="4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2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performance and operation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>Amazon </a:t>
            </a:r>
            <a:r>
              <a:rPr lang="en-US" b="0" dirty="0" err="1"/>
              <a:t>CloudWatch</a:t>
            </a:r>
            <a:r>
              <a:rPr lang="en-US" b="0" dirty="0"/>
              <a:t> metrics for 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384256"/>
            <a:ext cx="8205304" cy="3553926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Generate metrics for data of your choice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Entire bucket, prefixes, and tags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Up to 1,000 groups per bucket</a:t>
            </a:r>
          </a:p>
          <a:p>
            <a:pPr marL="1085850" lvl="1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1-minute </a:t>
            </a:r>
            <a:r>
              <a:rPr lang="en-US" dirty="0" err="1"/>
              <a:t>CloudWatch</a:t>
            </a:r>
            <a:r>
              <a:rPr lang="en-US" dirty="0"/>
              <a:t> metrics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Alert and alarm on metrics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$0.30 per metric per month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66" y="201539"/>
            <a:ext cx="1790001" cy="1422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19807609">
            <a:off x="6911177" y="312996"/>
            <a:ext cx="558976" cy="4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01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19" y="114936"/>
            <a:ext cx="71545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24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CloudWatch</a:t>
            </a:r>
            <a:r>
              <a:rPr lang="en-US" b="0" dirty="0"/>
              <a:t> Metrics for S3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94169" y="912830"/>
          <a:ext cx="3831295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6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16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r>
                        <a:rPr lang="en-US" sz="2400" dirty="0"/>
                        <a:t>Metric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AllRequests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PutRequests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GetRequests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ListRequests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DeleteRequests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HeadRequests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PostRequests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550705" y="912830"/>
          <a:ext cx="383129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r>
                        <a:rPr lang="en-US" sz="2400" dirty="0"/>
                        <a:t>Metric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BytesDownloaded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BytesUploaded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/>
                        <a:t>4xxErrors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/>
                        <a:t>5xxErrors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FirstByteLatency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 err="1"/>
                        <a:t>TotalRequestLatency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561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73" y="0"/>
            <a:ext cx="7703453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3439" y="2345459"/>
            <a:ext cx="1205948" cy="384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tx1">
                    <a:lumMod val="50000"/>
                  </a:schemeClr>
                </a:solidFill>
              </a:rPr>
              <a:t>Example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97751" y="109330"/>
            <a:ext cx="980661" cy="3445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066270" y="644521"/>
            <a:ext cx="1865871" cy="34402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37298" y="2308388"/>
            <a:ext cx="2761276" cy="38431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24405" y="2764508"/>
            <a:ext cx="2860667" cy="22677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8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manage your storage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6415" y="1171989"/>
            <a:ext cx="81235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2400" dirty="0"/>
              <a:t>Classify storage and manage access with S3 object tags</a:t>
            </a:r>
          </a:p>
          <a:p>
            <a:pPr marL="285750" indent="-285750">
              <a:buFont typeface="Wingdings" charset="2"/>
              <a:buChar char="ü"/>
            </a:pPr>
            <a:endParaRPr lang="en-US" sz="2400" dirty="0"/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Audit and monitor access with </a:t>
            </a:r>
            <a:r>
              <a:rPr lang="en-US" sz="2400" dirty="0" err="1"/>
              <a:t>CloudTrail</a:t>
            </a:r>
            <a:endParaRPr lang="en-US" sz="2400" dirty="0"/>
          </a:p>
          <a:p>
            <a:pPr marL="285750" indent="-285750">
              <a:buFont typeface="Wingdings" charset="2"/>
              <a:buChar char="ü"/>
            </a:pPr>
            <a:endParaRPr lang="en-US" sz="2400" dirty="0"/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Monitor operational performance and set alarm with S3 </a:t>
            </a:r>
            <a:r>
              <a:rPr lang="en-US" sz="2400" dirty="0" err="1"/>
              <a:t>CloudWatch</a:t>
            </a:r>
            <a:r>
              <a:rPr lang="en-US" sz="2400" dirty="0"/>
              <a:t> metrics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2486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6" name="Content Placeholder 1"/>
          <p:cNvSpPr txBox="1">
            <a:spLocks noGrp="1"/>
          </p:cNvSpPr>
          <p:nvPr>
            <p:ph idx="1"/>
          </p:nvPr>
        </p:nvSpPr>
        <p:spPr>
          <a:xfrm>
            <a:off x="340592" y="1274375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ü"/>
            </a:pPr>
            <a:r>
              <a:rPr lang="en-US" sz="2800" b="1" dirty="0"/>
              <a:t>Pick</a:t>
            </a:r>
            <a:r>
              <a:rPr lang="en-US" sz="2800" dirty="0"/>
              <a:t> the right storage class for your use cases 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800" b="1" dirty="0"/>
              <a:t>Automate </a:t>
            </a:r>
            <a:r>
              <a:rPr lang="en-US" sz="2800" dirty="0"/>
              <a:t>management tasks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800" dirty="0"/>
              <a:t>Best practices to </a:t>
            </a:r>
            <a:r>
              <a:rPr lang="en-US" sz="2800" b="1" dirty="0"/>
              <a:t>optimize</a:t>
            </a:r>
            <a:r>
              <a:rPr lang="en-US" sz="2800" dirty="0"/>
              <a:t> S3 performance 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800" dirty="0"/>
              <a:t>Tools to help you </a:t>
            </a:r>
            <a:r>
              <a:rPr lang="en-US" sz="2800" b="1" dirty="0"/>
              <a:t>manage</a:t>
            </a:r>
            <a:r>
              <a:rPr lang="en-US" sz="2800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204036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40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424644" y="141090"/>
            <a:ext cx="8565119" cy="532285"/>
          </a:xfrm>
        </p:spPr>
        <p:txBody>
          <a:bodyPr vert="horz" lIns="91440" tIns="45720" rIns="91440" bIns="45720" rtlCol="0" anchor="ctr"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Amazon Storage Partner Solutions</a:t>
            </a:r>
            <a:endParaRPr lang="en-US" sz="16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274" y="4702956"/>
            <a:ext cx="5984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aws.amazon.com/backup-recovery/partner-solutions/</a:t>
            </a:r>
          </a:p>
          <a:p>
            <a:r>
              <a:rPr lang="en-US" sz="1100" dirty="0"/>
              <a:t>Note: Represents a sample of storage partners</a:t>
            </a:r>
          </a:p>
        </p:txBody>
      </p:sp>
      <p:sp>
        <p:nvSpPr>
          <p:cNvPr id="85" name="Rectangle 84"/>
          <p:cNvSpPr/>
          <p:nvPr/>
        </p:nvSpPr>
        <p:spPr>
          <a:xfrm rot="16200000">
            <a:off x="601889" y="2241032"/>
            <a:ext cx="2637935" cy="17875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914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509" y="1987476"/>
            <a:ext cx="744696" cy="24823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24" y="3322440"/>
            <a:ext cx="898866" cy="2499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001" y="3671050"/>
            <a:ext cx="1009712" cy="18154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196" y="2334418"/>
            <a:ext cx="579323" cy="29894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073" y="3951308"/>
            <a:ext cx="647569" cy="41104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943" y="2732074"/>
            <a:ext cx="443829" cy="491656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 rot="16200000">
            <a:off x="3151091" y="2250600"/>
            <a:ext cx="2637935" cy="17875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914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763" y="2715593"/>
            <a:ext cx="896591" cy="18257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2851" y="2303110"/>
            <a:ext cx="794415" cy="275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6070" y="4233340"/>
            <a:ext cx="727977" cy="18118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733" y="3695114"/>
            <a:ext cx="362650" cy="40173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 rot="16200000">
            <a:off x="5987382" y="2225200"/>
            <a:ext cx="2637935" cy="17875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914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803" y="3300596"/>
            <a:ext cx="1233092" cy="342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263" y="3881619"/>
            <a:ext cx="1084173" cy="26983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435" y="2570716"/>
            <a:ext cx="443829" cy="491656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439615" y="891407"/>
            <a:ext cx="2060887" cy="335245"/>
          </a:xfrm>
          <a:prstGeom prst="rect">
            <a:avLst/>
          </a:prstGeom>
          <a:solidFill>
            <a:srgbClr val="B8DC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516612" y="894853"/>
            <a:ext cx="192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33333"/>
                </a:solidFill>
              </a:rPr>
              <a:t>Backup and Recovery 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18319" y="873979"/>
            <a:ext cx="2060887" cy="335245"/>
          </a:xfrm>
          <a:prstGeom prst="rect">
            <a:avLst/>
          </a:prstGeom>
          <a:solidFill>
            <a:srgbClr val="B8DC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57802" y="902825"/>
            <a:ext cx="192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33333"/>
                </a:solidFill>
              </a:rPr>
              <a:t>Primary Storage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275906" y="866007"/>
            <a:ext cx="2060887" cy="335245"/>
          </a:xfrm>
          <a:prstGeom prst="rect">
            <a:avLst/>
          </a:prstGeom>
          <a:solidFill>
            <a:srgbClr val="B8DC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47442" y="894853"/>
            <a:ext cx="192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33333"/>
                </a:solidFill>
              </a:rPr>
              <a:t>Archive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64272" y="1280009"/>
            <a:ext cx="211317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Solutions that leverage file, block, object, and streamed data formats as an extension to on-premises storage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413473" y="1326128"/>
            <a:ext cx="21131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Solutions that leverage Amazon S3 for durable data backup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305213" y="1309907"/>
            <a:ext cx="2002273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/>
              <a:t>Solutions that leverage Amazon Glacier for durable and cost-effective long-term data backup</a:t>
            </a:r>
          </a:p>
        </p:txBody>
      </p:sp>
      <p:pic>
        <p:nvPicPr>
          <p:cNvPr id="40" name="Picture 3" descr="image00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773" y="3034661"/>
            <a:ext cx="1112570" cy="19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cid:image004.jpg@01D20D32.E95E1A3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167" y="3341326"/>
            <a:ext cx="581783" cy="21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46" y="1960712"/>
            <a:ext cx="1254224" cy="2059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37" y="2126590"/>
            <a:ext cx="1254224" cy="2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31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569632"/>
            <a:ext cx="9139635" cy="1573868"/>
          </a:xfrm>
          <a:prstGeom prst="rect">
            <a:avLst/>
          </a:prstGeom>
          <a:solidFill>
            <a:schemeClr val="bg1">
              <a:lumMod val="50000"/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75210" y="3663784"/>
            <a:ext cx="8651173" cy="1306850"/>
          </a:xfrm>
          <a:prstGeom prst="rightArrow">
            <a:avLst/>
          </a:prstGeom>
          <a:solidFill>
            <a:schemeClr val="bg2">
              <a:alpha val="8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69" y="1207193"/>
            <a:ext cx="1802265" cy="1432326"/>
          </a:xfrm>
          <a:prstGeom prst="rect">
            <a:avLst/>
          </a:prstGeom>
        </p:spPr>
      </p:pic>
      <p:sp>
        <p:nvSpPr>
          <p:cNvPr id="12" name="Shape 646"/>
          <p:cNvSpPr txBox="1">
            <a:spLocks/>
          </p:cNvSpPr>
          <p:nvPr/>
        </p:nvSpPr>
        <p:spPr>
          <a:xfrm>
            <a:off x="217357" y="-152548"/>
            <a:ext cx="7671459" cy="93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718184" rtl="0" eaLnBrk="1" latinLnBrk="0" hangingPunct="1">
              <a:spcBef>
                <a:spcPct val="0"/>
              </a:spcBef>
              <a:buNone/>
              <a:defRPr sz="8700" b="1" i="0" kern="1200" cap="none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263" dirty="0">
                <a:solidFill>
                  <a:schemeClr val="tx1">
                    <a:lumMod val="50000"/>
                  </a:schemeClr>
                </a:solidFill>
              </a:rPr>
              <a:t>Choice of storage classes on S3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25875" y="293830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Standard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36773" y="4164001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Active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60986" y="418073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Archive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3934" y="4189200"/>
            <a:ext cx="2364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Infrequently accessed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28" y="1403267"/>
            <a:ext cx="2449554" cy="1198992"/>
          </a:xfrm>
          <a:prstGeom prst="rect">
            <a:avLst/>
          </a:prstGeom>
        </p:spPr>
      </p:pic>
      <p:pic>
        <p:nvPicPr>
          <p:cNvPr id="25" name="Picture 2" descr="https://cdn1.iconfinder.com/data/icons/healthcare-research/512/temperature_low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17" y="1916811"/>
            <a:ext cx="1097624" cy="109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5" y="909384"/>
            <a:ext cx="2495906" cy="227305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65463" y="2938305"/>
            <a:ext cx="3212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Standard - Infrequent Access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47858" y="294182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Amazon Glacier</a:t>
            </a:r>
          </a:p>
        </p:txBody>
      </p:sp>
    </p:spTree>
    <p:extLst>
      <p:ext uri="{BB962C8B-B14F-4D97-AF65-F5344CB8AC3E}">
        <p14:creationId xmlns:p14="http://schemas.microsoft.com/office/powerpoint/2010/main" val="33088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classes designed for your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790" y="1011542"/>
            <a:ext cx="2443362" cy="206185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S3 Standard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Big data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Content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Static website hosting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3214159" y="1011542"/>
            <a:ext cx="2409734" cy="206185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Standard - IA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Backup &amp; archive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Disaster recovery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File sync &amp; share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Long-retained data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>
          <a:xfrm>
            <a:off x="6057901" y="1011542"/>
            <a:ext cx="2509218" cy="206185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Amazon Glacier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Long term archives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Digital preservation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Magnetic tape replacement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89" y="3386021"/>
            <a:ext cx="1913642" cy="601016"/>
          </a:xfrm>
          <a:prstGeom prst="rect">
            <a:avLst/>
          </a:prstGeom>
        </p:spPr>
      </p:pic>
      <p:pic>
        <p:nvPicPr>
          <p:cNvPr id="12" name="image2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6366" y="3442442"/>
            <a:ext cx="1545321" cy="48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mage result for FINR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8" y="3204429"/>
            <a:ext cx="1711666" cy="9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HUDL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82" y="4301264"/>
            <a:ext cx="1623888" cy="4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netflix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0" y="4168630"/>
            <a:ext cx="1544522" cy="71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ny-dadc_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689" y="4308539"/>
            <a:ext cx="1913642" cy="44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9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move to Standard-IA?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803408" cy="3553926"/>
          </a:xfrm>
        </p:spPr>
        <p:txBody>
          <a:bodyPr/>
          <a:lstStyle/>
          <a:p>
            <a:r>
              <a:rPr lang="en-US" dirty="0"/>
              <a:t>S3 Analytics - storage class analysis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Visualize the access pattern on your data over time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Measure the object age where data is infrequently accessed 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Dive deep by bucket, prefixes, or specific object tag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Easily create a lifecycle policy based on the analysis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2" t="21636" r="28456" b="22136"/>
          <a:stretch/>
        </p:blipFill>
        <p:spPr>
          <a:xfrm rot="19807609">
            <a:off x="7067324" y="635384"/>
            <a:ext cx="558976" cy="417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432" y="660677"/>
            <a:ext cx="1077967" cy="12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5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access pattern on your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8" y="660677"/>
            <a:ext cx="7071571" cy="44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5766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Webinars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DeckTemplate-Webinars (002)</Template>
  <TotalTime>4959</TotalTime>
  <Words>1524</Words>
  <Application>Microsoft Office PowerPoint</Application>
  <PresentationFormat>On-screen Show (16:9)</PresentationFormat>
  <Paragraphs>391</Paragraphs>
  <Slides>47</Slides>
  <Notes>41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ＭＳ Ｐゴシック</vt:lpstr>
      <vt:lpstr>Arial</vt:lpstr>
      <vt:lpstr>Calibri</vt:lpstr>
      <vt:lpstr>Consolas</vt:lpstr>
      <vt:lpstr>Lucida Console</vt:lpstr>
      <vt:lpstr>Times New Roman</vt:lpstr>
      <vt:lpstr>Wingdings</vt:lpstr>
      <vt:lpstr>DeckTemplate-Webinars</vt:lpstr>
      <vt:lpstr>PowerPoint Presentation</vt:lpstr>
      <vt:lpstr>PowerPoint Presentation</vt:lpstr>
      <vt:lpstr>PowerPoint Presentation</vt:lpstr>
      <vt:lpstr>Data transfer into Amazon S3</vt:lpstr>
      <vt:lpstr>Amazon Storage Partner Solutions</vt:lpstr>
      <vt:lpstr>PowerPoint Presentation</vt:lpstr>
      <vt:lpstr>Storage classes designed for your use case</vt:lpstr>
      <vt:lpstr>When should you move to Standard-IA? </vt:lpstr>
      <vt:lpstr>Visualize access pattern on your data</vt:lpstr>
      <vt:lpstr>PowerPoint Presentation</vt:lpstr>
      <vt:lpstr>Export S3 Analytics to the tools of your choice </vt:lpstr>
      <vt:lpstr>PowerPoint Presentation</vt:lpstr>
      <vt:lpstr>PowerPoint Presentation</vt:lpstr>
      <vt:lpstr>Automate data management  Lifecycle policies</vt:lpstr>
      <vt:lpstr>Set up a lifecycle policy on the AWS Management Console</vt:lpstr>
      <vt:lpstr>PowerPoint Presentation</vt:lpstr>
      <vt:lpstr>PowerPoint Presentation</vt:lpstr>
      <vt:lpstr>Protect your data from accidental deletes</vt:lpstr>
      <vt:lpstr>Easily recover from unintended delete Tip: Create a recycle bin for your storage </vt:lpstr>
      <vt:lpstr>Automate with trigger-based workflow Amazon S3 event notifications</vt:lpstr>
      <vt:lpstr>Cross-region replication Automated, fast, and reliable asynchronous replication of data across AWS regions</vt:lpstr>
      <vt:lpstr>Summary – automate management tasks</vt:lpstr>
      <vt:lpstr>PowerPoint Presentation</vt:lpstr>
      <vt:lpstr>Faster upload over long distances S3 Transfer Acceleration</vt:lpstr>
      <vt:lpstr>How fast is S3 Transfer Acceleration?</vt:lpstr>
      <vt:lpstr>Faster upload of large objects  Parallelize PUTs with multipart uploads</vt:lpstr>
      <vt:lpstr>Faster download</vt:lpstr>
      <vt:lpstr>SQL Query on S3</vt:lpstr>
      <vt:lpstr>Getting Started – Athena with Console</vt:lpstr>
      <vt:lpstr>Query your S3 data using SQL</vt:lpstr>
      <vt:lpstr>PowerPoint Presentation</vt:lpstr>
      <vt:lpstr>Distributing key names</vt:lpstr>
      <vt:lpstr>Let S3 do the list for you S3 Inventory</vt:lpstr>
      <vt:lpstr>PowerPoint Presentation</vt:lpstr>
      <vt:lpstr>Best Practices - performance</vt:lpstr>
      <vt:lpstr>PowerPoint Presentation</vt:lpstr>
      <vt:lpstr>Organize your data with object tags</vt:lpstr>
      <vt:lpstr>Manage access with object tags</vt:lpstr>
      <vt:lpstr>Manage access: restrict deletes</vt:lpstr>
      <vt:lpstr>Audit and monitor access AWS CloudTrail data events</vt:lpstr>
      <vt:lpstr>Monitor performance and operation Amazon CloudWatch metrics for S3</vt:lpstr>
      <vt:lpstr>PowerPoint Presentation</vt:lpstr>
      <vt:lpstr>CloudWatch Metrics for S3</vt:lpstr>
      <vt:lpstr>PowerPoint Presentation</vt:lpstr>
      <vt:lpstr>Summary – manage your storage</vt:lpstr>
      <vt:lpstr>Recap</vt:lpstr>
      <vt:lpstr>PowerPoint Presentation</vt:lpstr>
    </vt:vector>
  </TitlesOfParts>
  <Company>Amazon.com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Hang, Jenny</dc:creator>
  <cp:lastModifiedBy>Todd Montgomery</cp:lastModifiedBy>
  <cp:revision>33</cp:revision>
  <dcterms:created xsi:type="dcterms:W3CDTF">2016-09-02T00:13:00Z</dcterms:created>
  <dcterms:modified xsi:type="dcterms:W3CDTF">2017-07-13T17:49:31Z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